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7"/>
  </p:notesMasterIdLst>
  <p:sldIdLst>
    <p:sldId id="437" r:id="rId2"/>
    <p:sldId id="409" r:id="rId3"/>
    <p:sldId id="421" r:id="rId4"/>
    <p:sldId id="410" r:id="rId5"/>
    <p:sldId id="572" r:id="rId6"/>
    <p:sldId id="573" r:id="rId7"/>
    <p:sldId id="574" r:id="rId8"/>
    <p:sldId id="414" r:id="rId9"/>
    <p:sldId id="656" r:id="rId10"/>
    <p:sldId id="415" r:id="rId11"/>
    <p:sldId id="575" r:id="rId12"/>
    <p:sldId id="576" r:id="rId13"/>
    <p:sldId id="577" r:id="rId14"/>
    <p:sldId id="658" r:id="rId15"/>
    <p:sldId id="578" r:id="rId16"/>
    <p:sldId id="579" r:id="rId17"/>
    <p:sldId id="580" r:id="rId18"/>
    <p:sldId id="584" r:id="rId19"/>
    <p:sldId id="585" r:id="rId20"/>
    <p:sldId id="592" r:id="rId21"/>
    <p:sldId id="586" r:id="rId22"/>
    <p:sldId id="587" r:id="rId23"/>
    <p:sldId id="588" r:id="rId24"/>
    <p:sldId id="589" r:id="rId25"/>
    <p:sldId id="590" r:id="rId26"/>
    <p:sldId id="591" r:id="rId27"/>
    <p:sldId id="593" r:id="rId28"/>
    <p:sldId id="594" r:id="rId29"/>
    <p:sldId id="595" r:id="rId30"/>
    <p:sldId id="659" r:id="rId31"/>
    <p:sldId id="596" r:id="rId32"/>
    <p:sldId id="597" r:id="rId33"/>
    <p:sldId id="598" r:id="rId34"/>
    <p:sldId id="599" r:id="rId35"/>
    <p:sldId id="660" r:id="rId36"/>
    <p:sldId id="600" r:id="rId37"/>
    <p:sldId id="601" r:id="rId38"/>
    <p:sldId id="602" r:id="rId39"/>
    <p:sldId id="603" r:id="rId40"/>
    <p:sldId id="661" r:id="rId41"/>
    <p:sldId id="604" r:id="rId42"/>
    <p:sldId id="605" r:id="rId43"/>
    <p:sldId id="606" r:id="rId44"/>
    <p:sldId id="662" r:id="rId45"/>
    <p:sldId id="607" r:id="rId46"/>
    <p:sldId id="608" r:id="rId47"/>
    <p:sldId id="609" r:id="rId48"/>
    <p:sldId id="663" r:id="rId49"/>
    <p:sldId id="611" r:id="rId50"/>
    <p:sldId id="612" r:id="rId51"/>
    <p:sldId id="613" r:id="rId52"/>
    <p:sldId id="614" r:id="rId53"/>
    <p:sldId id="615" r:id="rId54"/>
    <p:sldId id="664" r:id="rId55"/>
    <p:sldId id="616" r:id="rId56"/>
    <p:sldId id="617" r:id="rId57"/>
    <p:sldId id="618" r:id="rId58"/>
    <p:sldId id="620" r:id="rId59"/>
    <p:sldId id="665" r:id="rId60"/>
    <p:sldId id="621" r:id="rId61"/>
    <p:sldId id="622" r:id="rId62"/>
    <p:sldId id="623" r:id="rId63"/>
    <p:sldId id="624" r:id="rId64"/>
    <p:sldId id="625" r:id="rId65"/>
    <p:sldId id="666" r:id="rId66"/>
    <p:sldId id="626" r:id="rId67"/>
    <p:sldId id="627" r:id="rId68"/>
    <p:sldId id="628" r:id="rId69"/>
    <p:sldId id="667" r:id="rId70"/>
    <p:sldId id="630" r:id="rId71"/>
    <p:sldId id="631" r:id="rId72"/>
    <p:sldId id="632" r:id="rId73"/>
    <p:sldId id="633" r:id="rId74"/>
    <p:sldId id="634" r:id="rId75"/>
    <p:sldId id="635" r:id="rId76"/>
    <p:sldId id="636" r:id="rId77"/>
    <p:sldId id="637" r:id="rId78"/>
    <p:sldId id="638" r:id="rId79"/>
    <p:sldId id="639" r:id="rId80"/>
    <p:sldId id="668" r:id="rId81"/>
    <p:sldId id="640" r:id="rId82"/>
    <p:sldId id="641" r:id="rId83"/>
    <p:sldId id="642" r:id="rId84"/>
    <p:sldId id="643" r:id="rId85"/>
    <p:sldId id="644" r:id="rId86"/>
    <p:sldId id="669" r:id="rId87"/>
    <p:sldId id="645" r:id="rId88"/>
    <p:sldId id="646" r:id="rId89"/>
    <p:sldId id="647" r:id="rId90"/>
    <p:sldId id="670" r:id="rId91"/>
    <p:sldId id="648" r:id="rId92"/>
    <p:sldId id="649" r:id="rId93"/>
    <p:sldId id="650" r:id="rId94"/>
    <p:sldId id="651" r:id="rId95"/>
    <p:sldId id="439" r:id="rId9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7" d="100"/>
          <a:sy n="77" d="100"/>
        </p:scale>
        <p:origin x="75" y="69"/>
      </p:cViewPr>
      <p:guideLst>
        <p:guide orient="horz" pos="208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2020/11/19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2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7.xml"/><Relationship Id="rId4" Type="http://schemas.openxmlformats.org/officeDocument/2006/relationships/image" Target="../media/image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2.xml"/><Relationship Id="rId4" Type="http://schemas.openxmlformats.org/officeDocument/2006/relationships/image" Target="../media/image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6.xml"/><Relationship Id="rId4" Type="http://schemas.openxmlformats.org/officeDocument/2006/relationships/image" Target="../media/image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0.xml"/><Relationship Id="rId4" Type="http://schemas.openxmlformats.org/officeDocument/2006/relationships/image" Target="../media/image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6.xml"/><Relationship Id="rId4" Type="http://schemas.openxmlformats.org/officeDocument/2006/relationships/image" Target="../media/image1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1.xml"/><Relationship Id="rId4" Type="http://schemas.openxmlformats.org/officeDocument/2006/relationships/image" Target="../media/image1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7.xml"/><Relationship Id="rId4" Type="http://schemas.openxmlformats.org/officeDocument/2006/relationships/image" Target="../media/image1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1.xml"/><Relationship Id="rId4" Type="http://schemas.openxmlformats.org/officeDocument/2006/relationships/image" Target="../media/image1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2.xml"/><Relationship Id="rId4" Type="http://schemas.openxmlformats.org/officeDocument/2006/relationships/image" Target="../media/image14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8.xml"/><Relationship Id="rId4" Type="http://schemas.openxmlformats.org/officeDocument/2006/relationships/image" Target="../media/image15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0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2.xml"/><Relationship Id="rId4" Type="http://schemas.openxmlformats.org/officeDocument/2006/relationships/image" Target="../media/image16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13" name="Rectangle 3"/>
          <p:cNvSpPr/>
          <p:nvPr/>
        </p:nvSpPr>
        <p:spPr>
          <a:xfrm>
            <a:off x="1355725" y="1692910"/>
            <a:ext cx="9619615" cy="269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defRPr/>
            </a:pPr>
            <a:r>
              <a:rPr lang="zh-CN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認識西方</a:t>
            </a:r>
          </a:p>
          <a:p>
            <a:pPr algn="ctr" fontAlgn="auto">
              <a:lnSpc>
                <a:spcPct val="150000"/>
              </a:lnSpc>
              <a:defRPr/>
            </a:pPr>
            <a:r>
              <a:rPr lang="zh-CN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兒童發展學家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356803" y="1683385"/>
            <a:ext cx="7478712" cy="3890963"/>
          </a:xfrm>
        </p:spPr>
        <p:txBody>
          <a:bodyPr>
            <a:normAutofit fontScale="77500" lnSpcReduction="10000"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zh-CN" sz="9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電子產品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zh-CN" sz="9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童年殺手 生命毒藥</a:t>
            </a:r>
          </a:p>
        </p:txBody>
      </p:sp>
      <p:pic>
        <p:nvPicPr>
          <p:cNvPr id="8" name="图片 7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10" name="Rectangle 3"/>
          <p:cNvSpPr/>
          <p:nvPr/>
        </p:nvSpPr>
        <p:spPr>
          <a:xfrm>
            <a:off x="3615055" y="285115"/>
            <a:ext cx="4963160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講師：劉詠思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986655" y="1228725"/>
            <a:ext cx="6220460" cy="5446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·師從已故香港幼教之母陳淑安院士</a:t>
            </a:r>
          </a:p>
          <a:p>
            <a:r>
              <a:rPr lang="zh-CN" altLang="en-US" sz="1200" dirty="0"/>
              <a:t>·擁有16年蒙特梭利嬰幼教前線工作經驗</a:t>
            </a:r>
          </a:p>
          <a:p>
            <a:r>
              <a:rPr lang="zh-CN" altLang="en-US" sz="1200" dirty="0"/>
              <a:t>·中華教育改進社副理事長</a:t>
            </a:r>
          </a:p>
          <a:p>
            <a:r>
              <a:rPr lang="zh-CN" altLang="en-US" sz="1200" dirty="0"/>
              <a:t>·香港蒙特梭利研究及發展學會創會人及前任主席（2015-2019）</a:t>
            </a:r>
          </a:p>
          <a:p>
            <a:r>
              <a:rPr lang="zh-CN" altLang="en-US" sz="1200" dirty="0"/>
              <a:t>·香港蒙特梭利研究及發展學會總幹事（2010-2015）</a:t>
            </a:r>
          </a:p>
          <a:p>
            <a:r>
              <a:rPr lang="zh-CN" altLang="en-US" sz="1200" dirty="0"/>
              <a:t>·香港亞洲蒙特梭利會議2017籌委會主席</a:t>
            </a:r>
          </a:p>
          <a:p>
            <a:r>
              <a:rPr lang="zh-CN" altLang="en-US" sz="1200" dirty="0"/>
              <a:t>·美國蒙特梭利協會教師課程培訓師及視學顧問</a:t>
            </a:r>
          </a:p>
          <a:p>
            <a:r>
              <a:rPr lang="zh-CN" altLang="en-US" sz="1200" dirty="0"/>
              <a:t>·美國蒙特梭利協會國際執照教師（0-3及3-6歲）</a:t>
            </a:r>
          </a:p>
          <a:p>
            <a:r>
              <a:rPr lang="zh-CN" altLang="en-US" sz="1200" dirty="0"/>
              <a:t>·香港天水圍婦聯義務嬰幼兒發展及家長教育顧問</a:t>
            </a:r>
          </a:p>
          <a:p>
            <a:r>
              <a:rPr lang="zh-CN" altLang="en-US" sz="1200" dirty="0"/>
              <a:t>·香港中文大學專業進修學院蒙特梭利家長教育課程導師（12年）</a:t>
            </a:r>
          </a:p>
          <a:p>
            <a:r>
              <a:rPr lang="zh-CN" altLang="en-US" sz="1200" dirty="0"/>
              <a:t>·陳鶴琴「活教育」香港研究中心創辦人及主任</a:t>
            </a:r>
          </a:p>
          <a:p>
            <a:r>
              <a:rPr lang="zh-CN" altLang="en-US" sz="1200" dirty="0"/>
              <a:t>·吉林省教育廳科學育兒研究中心成員</a:t>
            </a:r>
          </a:p>
          <a:p>
            <a:r>
              <a:rPr lang="zh-CN" altLang="en-US" sz="1200" dirty="0"/>
              <a:t>·大連紅梅教育顧問</a:t>
            </a:r>
          </a:p>
          <a:p>
            <a:r>
              <a:rPr lang="zh-CN" altLang="en-US" sz="1200" dirty="0"/>
              <a:t>·華中科技大學社會學院早期幼兒發展研究學術顧問</a:t>
            </a:r>
          </a:p>
          <a:p>
            <a:r>
              <a:rPr lang="zh-CN" altLang="en-US" sz="1200" dirty="0"/>
              <a:t>·中國大連美國國際學校幼稚教育部蒙特梭利教學顧問</a:t>
            </a:r>
          </a:p>
          <a:p>
            <a:r>
              <a:rPr lang="zh-CN" altLang="en-US" sz="1200" dirty="0"/>
              <a:t>·美國南加州首都教育學院（南寧分校）蒙特梭利教師課程培訓師</a:t>
            </a:r>
          </a:p>
          <a:p>
            <a:r>
              <a:rPr lang="zh-CN" altLang="en-US" sz="1200" dirty="0"/>
              <a:t>·英國倫敦蒙特梭利國際中心實習導師</a:t>
            </a:r>
          </a:p>
          <a:p>
            <a:r>
              <a:rPr lang="zh-CN" altLang="en-US" sz="1200" dirty="0"/>
              <a:t>·香港聖約翰救傷隊九龍東分區第二聯隊長期服務勳章副會長</a:t>
            </a:r>
          </a:p>
          <a:p>
            <a:r>
              <a:rPr lang="zh-CN" altLang="en-US" sz="1200" dirty="0"/>
              <a:t>·香港黃金海岸獅子會（公益慈善團體）永遠榮譽會長</a:t>
            </a:r>
          </a:p>
          <a:p>
            <a:r>
              <a:rPr lang="zh-CN" altLang="en-US" sz="1200" dirty="0"/>
              <a:t>·廣西南寧市青秀區金梓艾德維兒幼稚園教學總監</a:t>
            </a:r>
          </a:p>
          <a:p>
            <a:r>
              <a:rPr lang="zh-CN" altLang="en-US" sz="1200" dirty="0"/>
              <a:t>·香港首個符合國際標準的美國蒙特梭利協會教師培訓中心發起人，已于華人社區累計培訓老師逾兩千人</a:t>
            </a:r>
          </a:p>
          <a:p>
            <a:r>
              <a:rPr lang="zh-CN" altLang="en-US" sz="1200" dirty="0"/>
              <a:t>·為內地二十多間幼稚園作蒙特梭利教育顧問，為各幼稚園做公益家長講座，已指導達兩萬華人家長，並持續向本港多間大學及學院提供幼師實習場地及作導師、舉辦研討會及交流，做義務工作</a:t>
            </a:r>
          </a:p>
          <a:p>
            <a:r>
              <a:rPr lang="zh-CN" altLang="en-US" sz="1200" dirty="0"/>
              <a:t>·《蒙教在華史》作者，已為各報章、雜誌撰寫教育文章逾十年</a:t>
            </a:r>
          </a:p>
          <a:p>
            <a:r>
              <a:rPr lang="zh-CN" altLang="en-US" sz="1200" dirty="0"/>
              <a:t>·現重點在於研究漢字幼教法、幼兒與社會發展的關係、中西教育共通、家長教育、嬰幼兒觀察技巧及中國幼教發展史</a:t>
            </a:r>
          </a:p>
          <a:p>
            <a:endParaRPr lang="zh-CN" altLang="en-US" sz="1200" dirty="0"/>
          </a:p>
        </p:txBody>
      </p:sp>
      <p:pic>
        <p:nvPicPr>
          <p:cNvPr id="12" name="图片 11" descr="微信图片_202003252223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065" y="1514475"/>
            <a:ext cx="2978785" cy="4468495"/>
          </a:xfrm>
          <a:prstGeom prst="rect">
            <a:avLst/>
          </a:prstGeom>
        </p:spPr>
      </p:pic>
      <p:sp>
        <p:nvSpPr>
          <p:cNvPr id="13" name="Rectangle 3"/>
          <p:cNvSpPr/>
          <p:nvPr/>
        </p:nvSpPr>
        <p:spPr>
          <a:xfrm>
            <a:off x="3615055" y="285115"/>
            <a:ext cx="4963160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講師：劉詠思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2063115" y="1917065"/>
            <a:ext cx="4534535" cy="45231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  <a:buFontTx/>
              <a:buNone/>
            </a:pPr>
            <a:r>
              <a:rPr lang="zh-CN" altLang="zh-TW" sz="3200" b="1" dirty="0">
                <a:latin typeface="黑体" panose="02010609060101010101" charset="-122"/>
                <a:ea typeface="黑体" panose="02010609060101010101" charset="-122"/>
              </a:rPr>
              <a:t>何謂發展？</a:t>
            </a:r>
          </a:p>
          <a:p>
            <a:pPr indent="0" fontAlgn="auto">
              <a:lnSpc>
                <a:spcPct val="150000"/>
              </a:lnSpc>
              <a:buFontTx/>
              <a:buNone/>
            </a:pPr>
            <a:r>
              <a:rPr lang="zh-CN" altLang="zh-TW" sz="3200" b="1" dirty="0">
                <a:latin typeface="黑体" panose="02010609060101010101" charset="-122"/>
                <a:ea typeface="黑体" panose="02010609060101010101" charset="-122"/>
              </a:rPr>
              <a:t>為何發展？</a:t>
            </a:r>
          </a:p>
          <a:p>
            <a:pPr indent="0" fontAlgn="auto">
              <a:lnSpc>
                <a:spcPct val="150000"/>
              </a:lnSpc>
              <a:buFontTx/>
              <a:buNone/>
            </a:pPr>
            <a:r>
              <a:rPr lang="zh-CN" altLang="zh-TW" sz="3200" b="1" dirty="0">
                <a:latin typeface="黑体" panose="02010609060101010101" charset="-122"/>
                <a:ea typeface="黑体" panose="02010609060101010101" charset="-122"/>
              </a:rPr>
              <a:t>誰會自發發展？</a:t>
            </a:r>
          </a:p>
          <a:p>
            <a:pPr indent="0" fontAlgn="auto">
              <a:lnSpc>
                <a:spcPct val="150000"/>
              </a:lnSpc>
              <a:buFontTx/>
              <a:buNone/>
            </a:pPr>
            <a:r>
              <a:rPr lang="zh-CN" altLang="zh-TW" sz="3200" b="1" dirty="0">
                <a:latin typeface="黑体" panose="02010609060101010101" charset="-122"/>
                <a:ea typeface="黑体" panose="02010609060101010101" charset="-122"/>
              </a:rPr>
              <a:t>能發展什麼？</a:t>
            </a:r>
          </a:p>
          <a:p>
            <a:pPr indent="0" fontAlgn="auto">
              <a:lnSpc>
                <a:spcPct val="150000"/>
              </a:lnSpc>
              <a:buFontTx/>
              <a:buNone/>
            </a:pPr>
            <a:r>
              <a:rPr lang="zh-CN" altLang="zh-TW" sz="3200" b="1" dirty="0">
                <a:latin typeface="黑体" panose="02010609060101010101" charset="-122"/>
                <a:ea typeface="黑体" panose="02010609060101010101" charset="-122"/>
              </a:rPr>
              <a:t>何時可發展？</a:t>
            </a:r>
          </a:p>
          <a:p>
            <a:pPr indent="0" fontAlgn="auto">
              <a:lnSpc>
                <a:spcPct val="150000"/>
              </a:lnSpc>
              <a:buFontTx/>
              <a:buNone/>
            </a:pPr>
            <a:endParaRPr lang="zh-CN" altLang="zh-TW" sz="32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Rectangle 3"/>
          <p:cNvSpPr/>
          <p:nvPr/>
        </p:nvSpPr>
        <p:spPr>
          <a:xfrm>
            <a:off x="3186430" y="744220"/>
            <a:ext cx="581914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「發展」</a:t>
            </a:r>
            <a:r>
              <a:rPr lang="zh-CN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是什麼？</a:t>
            </a:r>
          </a:p>
        </p:txBody>
      </p:sp>
      <p:sp>
        <p:nvSpPr>
          <p:cNvPr id="6" name=" 184"/>
          <p:cNvSpPr/>
          <p:nvPr/>
        </p:nvSpPr>
        <p:spPr>
          <a:xfrm>
            <a:off x="1688465" y="3065780"/>
            <a:ext cx="144145" cy="1441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 184"/>
          <p:cNvSpPr/>
          <p:nvPr/>
        </p:nvSpPr>
        <p:spPr>
          <a:xfrm>
            <a:off x="1688465" y="3750945"/>
            <a:ext cx="144145" cy="1441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 184"/>
          <p:cNvSpPr/>
          <p:nvPr/>
        </p:nvSpPr>
        <p:spPr>
          <a:xfrm>
            <a:off x="1688465" y="4472305"/>
            <a:ext cx="144145" cy="1441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75805" y="1917700"/>
            <a:ext cx="365252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  <a:buFontTx/>
              <a:buNone/>
            </a:pPr>
            <a:r>
              <a:rPr lang="zh-CN" altLang="zh-TW" sz="32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在哪裡發展？</a:t>
            </a:r>
            <a:endParaRPr lang="zh-CN" altLang="zh-TW" sz="32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0" fontAlgn="auto">
              <a:lnSpc>
                <a:spcPct val="150000"/>
              </a:lnSpc>
              <a:buFontTx/>
              <a:buNone/>
            </a:pPr>
            <a:r>
              <a:rPr lang="zh-CN" altLang="zh-TW" sz="32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怎樣發展？</a:t>
            </a:r>
            <a:endParaRPr lang="zh-CN" altLang="zh-TW" sz="32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0" fontAlgn="auto">
              <a:lnSpc>
                <a:spcPct val="150000"/>
              </a:lnSpc>
              <a:buFontTx/>
              <a:buNone/>
            </a:pPr>
            <a:r>
              <a:rPr lang="zh-CN" altLang="zh-TW" sz="32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如何配合發展？</a:t>
            </a:r>
            <a:endParaRPr lang="zh-CN" altLang="zh-TW" sz="32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0" fontAlgn="auto">
              <a:lnSpc>
                <a:spcPct val="150000"/>
              </a:lnSpc>
              <a:buFontTx/>
              <a:buNone/>
            </a:pPr>
            <a:r>
              <a:rPr lang="zh-CN" altLang="zh-TW" sz="32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什麼是持續發展？</a:t>
            </a:r>
            <a:endParaRPr lang="zh-CN" altLang="en-US" sz="3200" dirty="0"/>
          </a:p>
        </p:txBody>
      </p:sp>
      <p:sp>
        <p:nvSpPr>
          <p:cNvPr id="9" name=" 184"/>
          <p:cNvSpPr/>
          <p:nvPr/>
        </p:nvSpPr>
        <p:spPr>
          <a:xfrm>
            <a:off x="1688465" y="5193665"/>
            <a:ext cx="144145" cy="1441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 184"/>
          <p:cNvSpPr/>
          <p:nvPr/>
        </p:nvSpPr>
        <p:spPr>
          <a:xfrm>
            <a:off x="1688465" y="2308225"/>
            <a:ext cx="144145" cy="1441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6651625" y="3065780"/>
            <a:ext cx="144145" cy="1441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84"/>
          <p:cNvSpPr/>
          <p:nvPr/>
        </p:nvSpPr>
        <p:spPr>
          <a:xfrm>
            <a:off x="6651625" y="3750945"/>
            <a:ext cx="144145" cy="1441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6651625" y="4472305"/>
            <a:ext cx="144145" cy="1441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6651625" y="2308225"/>
            <a:ext cx="144145" cy="1441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6803" y="1553210"/>
            <a:ext cx="7478712" cy="3890963"/>
          </a:xfrm>
        </p:spPr>
        <p:txBody>
          <a:bodyPr>
            <a:normAutofit fontScale="97500"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zh-CN" altLang="en-US" sz="6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「發展」最需要的是：</a:t>
            </a:r>
            <a:r>
              <a:rPr lang="zh-CN" altLang="en-US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時間與修練（練習）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050" y="1793240"/>
            <a:ext cx="8851900" cy="3891280"/>
          </a:xfrm>
        </p:spPr>
        <p:txBody>
          <a:bodyPr>
            <a:normAutofit fontScale="47500" lnSpcReduction="10000"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sz="11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孩子是</a:t>
            </a:r>
            <a:r>
              <a:rPr sz="110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未來的人</a:t>
            </a:r>
            <a:r>
              <a:rPr sz="11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還是</a:t>
            </a:r>
            <a:r>
              <a:rPr sz="110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現時的人</a:t>
            </a:r>
            <a:r>
              <a:rPr sz="11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sz="11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未來人</a:t>
            </a:r>
            <a:r>
              <a:rPr sz="11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sz="11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現時的人需要什麼</a:t>
            </a:r>
            <a:r>
              <a:rPr sz="11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sz="11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未來人</a:t>
            </a:r>
            <a:r>
              <a:rPr sz="11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sz="11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現時的人需要怎樣的能力</a:t>
            </a:r>
            <a:r>
              <a:rPr sz="11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395" y="1762125"/>
            <a:ext cx="10493375" cy="3891280"/>
          </a:xfrm>
        </p:spPr>
        <p:txBody>
          <a:bodyPr>
            <a:normAutofit fontScale="57500" lnSpcReduction="10000"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sz="96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孩子如今應發展什麼能力來</a:t>
            </a:r>
            <a:r>
              <a:rPr sz="96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配合未來</a:t>
            </a:r>
            <a:r>
              <a:rPr sz="9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sz="9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sz="96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還是未來由如今的孩子去</a:t>
            </a:r>
            <a:r>
              <a:rPr sz="96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主導發展</a:t>
            </a:r>
            <a:r>
              <a:rPr sz="9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2225" y="1136015"/>
            <a:ext cx="9608185" cy="3891280"/>
          </a:xfrm>
        </p:spPr>
        <p:txBody>
          <a:bodyPr>
            <a:normAutofit fontScale="25000" lnSpcReduction="20000"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sz="144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每位孩子都負責任（主動自發）地進行發展</a:t>
            </a:r>
            <a:endParaRPr sz="1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sz="144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但父母卻不</a:t>
            </a:r>
            <a:r>
              <a:rPr sz="1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sz="1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sz="144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教育應以孩子為本</a:t>
            </a:r>
            <a:r>
              <a:rPr sz="1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</a:t>
            </a:r>
            <a:endParaRPr sz="14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sz="144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教育應以成人為本</a:t>
            </a:r>
            <a:r>
              <a:rPr sz="1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833370" y="257175"/>
            <a:ext cx="6524625" cy="7677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sym typeface="+mn-ea"/>
              </a:rPr>
              <a:t>西方發展理論學家</a:t>
            </a:r>
            <a:endParaRPr lang="zh-CN" sz="4000" dirty="0">
              <a:solidFill>
                <a:srgbClr val="0070C0"/>
              </a:solidFill>
              <a:effectLst>
                <a:outerShdw blurRad="50800" dist="50800" dir="5400000" algn="ctr" rotWithShape="0">
                  <a:schemeClr val="bg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4504" name="Rectangle 8"/>
          <p:cNvSpPr>
            <a:spLocks noChangeArrowheads="1"/>
          </p:cNvSpPr>
          <p:nvPr/>
        </p:nvSpPr>
        <p:spPr bwMode="auto">
          <a:xfrm>
            <a:off x="3495040" y="1109345"/>
            <a:ext cx="6925945" cy="52622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16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約翰·洛克 John Locke (1632-1704)</a:t>
            </a: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3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1600" b="1" dirty="0">
                <a:solidFill>
                  <a:schemeClr val="accent3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3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盧梭 Jean-Jacques Rousseau (1712-1778)</a:t>
            </a:r>
            <a:endParaRPr lang="zh-CN" sz="1600" b="1" dirty="0">
              <a:solidFill>
                <a:srgbClr val="292929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lang="zh-CN" altLang="en-US" sz="1600" b="1" dirty="0">
                <a:solidFill>
                  <a:schemeClr val="accent4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4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佛洛德 Sigmund Freud (1856-1939)</a:t>
            </a:r>
            <a:endParaRPr lang="zh-CN" sz="1600" b="1" dirty="0">
              <a:solidFill>
                <a:srgbClr val="292929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lang="zh-CN" altLang="en-US" sz="1600" b="1" dirty="0">
                <a:solidFill>
                  <a:schemeClr val="accent5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5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瑪利亞·蒙特梭利 Maria Montessori (1870-1957)</a:t>
            </a:r>
            <a:endParaRPr lang="zh-CN" sz="1600" b="1" dirty="0">
              <a:solidFill>
                <a:srgbClr val="292929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5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約翰·布羅德斯·華生 John B Watson (1878-1958)</a:t>
            </a: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lang="zh-CN" altLang="en-US" sz="16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阿諾·葛賽爾 Arnold Gesellschaft (1880-1961)</a:t>
            </a:r>
            <a:endParaRPr lang="zh-CN" sz="1600" b="1" dirty="0">
              <a:solidFill>
                <a:srgbClr val="292929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7</a:t>
            </a:r>
            <a:r>
              <a:rPr lang="zh-CN" alt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利維·維高斯基 Lev S. Vygotsky (1896-1934)</a:t>
            </a:r>
            <a:endParaRPr lang="zh-CN" sz="1600" b="1" dirty="0">
              <a:solidFill>
                <a:srgbClr val="292929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3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8</a:t>
            </a:r>
            <a:r>
              <a:rPr lang="zh-CN" altLang="en-US" sz="1600" b="1" dirty="0">
                <a:solidFill>
                  <a:schemeClr val="accent3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3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皮亞傑 Jean Piaget (1896-1980)</a:t>
            </a:r>
            <a:endParaRPr lang="zh-CN" sz="1600" b="1" dirty="0">
              <a:solidFill>
                <a:srgbClr val="292929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9</a:t>
            </a:r>
            <a:r>
              <a:rPr lang="zh-CN" altLang="en-US" sz="1600" b="1" dirty="0">
                <a:solidFill>
                  <a:schemeClr val="accent4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4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愛利克·艾瑞克森 Eric Erikson (1902-1994)</a:t>
            </a:r>
            <a:endParaRPr lang="zh-CN" sz="1600" b="1" dirty="0">
              <a:solidFill>
                <a:srgbClr val="292929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6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10</a:t>
            </a:r>
            <a:r>
              <a:rPr lang="zh-CN" altLang="en-US" sz="1600" b="1" dirty="0">
                <a:solidFill>
                  <a:schemeClr val="accent6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6">
                    <a:lumMod val="7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伯爾赫斯·斯金納 B. F. Skinner (1904-1990)</a:t>
            </a: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11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5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約翰·包爾比 John Bowlby (1907-1990)</a:t>
            </a: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rgbClr val="7030A0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12</a:t>
            </a:r>
            <a:r>
              <a:rPr lang="zh-CN" altLang="en-US" sz="1600" b="1" dirty="0">
                <a:solidFill>
                  <a:srgbClr val="7030A0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rgbClr val="7030A0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瑪麗·安斯沃思 Mary Ainsworth (1913-1999)</a:t>
            </a:r>
            <a:endParaRPr lang="zh-CN" sz="1600" b="1" dirty="0">
              <a:solidFill>
                <a:srgbClr val="292929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/>
                <a:latin typeface="黑体" panose="02010609060101010101" charset="-122"/>
                <a:ea typeface="黑体" panose="02010609060101010101" charset="-122"/>
              </a:rPr>
              <a:t>13</a:t>
            </a:r>
            <a:r>
              <a:rPr lang="zh-CN" altLang="en-US" sz="16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/>
                <a:latin typeface="黑体" panose="02010609060101010101" charset="-122"/>
                <a:ea typeface="黑体" panose="02010609060101010101" charset="-122"/>
              </a:rPr>
              <a:t>尤裡·布朗芬布倫納 Urie Bronfenbrenner (1917-2005)</a:t>
            </a:r>
            <a:endParaRPr lang="zh-CN" sz="1600" b="1" dirty="0">
              <a:solidFill>
                <a:srgbClr val="292929"/>
              </a:solidFill>
              <a:effectLst/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accent6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14</a:t>
            </a:r>
            <a:r>
              <a:rPr lang="zh-CN" altLang="en-US" sz="1600" b="1" dirty="0">
                <a:solidFill>
                  <a:schemeClr val="accent6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sz="1600" b="1" dirty="0">
                <a:solidFill>
                  <a:schemeClr val="accent6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阿爾波特·班杜拉 Albert Bandura (1925- 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773430" y="2178685"/>
            <a:ext cx="554926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約翰·洛克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John Locke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(1632-1704)</a:t>
            </a:r>
          </a:p>
        </p:txBody>
      </p:sp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 descr="微信截图_20201118101314"/>
          <p:cNvPicPr>
            <a:picLocks noChangeAspect="1"/>
          </p:cNvPicPr>
          <p:nvPr/>
        </p:nvPicPr>
        <p:blipFill>
          <a:blip r:embed="rId4"/>
          <a:srcRect r="1367"/>
          <a:stretch>
            <a:fillRect/>
          </a:stretch>
        </p:blipFill>
        <p:spPr>
          <a:xfrm>
            <a:off x="6322695" y="657860"/>
            <a:ext cx="4305935" cy="55422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557530"/>
            <a:ext cx="99275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約翰·洛克 John Locke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(1632-1704)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303780" y="2377440"/>
            <a:ext cx="7584440" cy="398145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433445" y="2677160"/>
            <a:ext cx="5762625" cy="337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2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英國哲學家出生</a:t>
            </a:r>
          </a:p>
          <a:p>
            <a:pPr fontAlgn="auto">
              <a:lnSpc>
                <a:spcPts val="32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反對先天影響大於社會環境的影響</a:t>
            </a:r>
          </a:p>
          <a:p>
            <a:pPr fontAlgn="auto">
              <a:lnSpc>
                <a:spcPts val="32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尤其受過教育的人，獲得的影響更深遠</a:t>
            </a:r>
          </a:p>
          <a:p>
            <a:pPr fontAlgn="auto">
              <a:lnSpc>
                <a:spcPts val="32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名言：「如果有人能改革人們的環境與教育，此人就能創造一個平等民主的社會。」</a:t>
            </a:r>
          </a:p>
          <a:p>
            <a:pPr fontAlgn="auto">
              <a:lnSpc>
                <a:spcPts val="32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因為牛津大學是賣弄學問</a:t>
            </a:r>
          </a:p>
          <a:p>
            <a:pPr fontAlgn="auto">
              <a:lnSpc>
                <a:spcPts val="32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任教牛津大學的道德哲學</a:t>
            </a:r>
          </a:p>
          <a:p>
            <a:pPr fontAlgn="auto">
              <a:lnSpc>
                <a:spcPts val="32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環境理論始祖 Environmentalism</a:t>
            </a:r>
          </a:p>
        </p:txBody>
      </p:sp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3074670" y="32696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3074670" y="40925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3074670" y="48863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 184"/>
          <p:cNvSpPr/>
          <p:nvPr/>
        </p:nvSpPr>
        <p:spPr>
          <a:xfrm>
            <a:off x="3074670" y="52978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 184"/>
          <p:cNvSpPr/>
          <p:nvPr/>
        </p:nvSpPr>
        <p:spPr>
          <a:xfrm>
            <a:off x="3074670" y="32696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 184"/>
          <p:cNvSpPr/>
          <p:nvPr/>
        </p:nvSpPr>
        <p:spPr>
          <a:xfrm>
            <a:off x="3074670" y="40925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 184"/>
          <p:cNvSpPr/>
          <p:nvPr/>
        </p:nvSpPr>
        <p:spPr>
          <a:xfrm>
            <a:off x="3074670" y="48863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" name=" 184"/>
          <p:cNvSpPr/>
          <p:nvPr/>
        </p:nvSpPr>
        <p:spPr>
          <a:xfrm>
            <a:off x="3074670" y="52882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" name=" 184"/>
          <p:cNvSpPr/>
          <p:nvPr/>
        </p:nvSpPr>
        <p:spPr>
          <a:xfrm>
            <a:off x="3074670" y="56997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" name=" 184"/>
          <p:cNvSpPr/>
          <p:nvPr/>
        </p:nvSpPr>
        <p:spPr>
          <a:xfrm>
            <a:off x="3074670" y="32600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 184"/>
          <p:cNvSpPr/>
          <p:nvPr/>
        </p:nvSpPr>
        <p:spPr>
          <a:xfrm>
            <a:off x="3074670" y="40830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 184"/>
          <p:cNvSpPr/>
          <p:nvPr/>
        </p:nvSpPr>
        <p:spPr>
          <a:xfrm>
            <a:off x="3074670" y="48768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757555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約翰·洛克的觀點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303780" y="1958340"/>
            <a:ext cx="7584440" cy="398145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433445" y="2258060"/>
            <a:ext cx="503555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提出白板論 Tabula Rasa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孩子的心靈看成是白板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認為理性和知識是基於經驗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環境造就了心靈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行為已經有重複形成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人們從模仿學習</a:t>
            </a:r>
          </a:p>
        </p:txBody>
      </p:sp>
      <p:sp>
        <p:nvSpPr>
          <p:cNvPr id="23" name=" 184"/>
          <p:cNvSpPr/>
          <p:nvPr/>
        </p:nvSpPr>
        <p:spPr>
          <a:xfrm>
            <a:off x="3074670" y="25533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3074670" y="31007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480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3074670" y="41954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3074670" y="47428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2901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647065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約翰·洛克的教育思想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303780" y="1936750"/>
            <a:ext cx="7584440" cy="44983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218815" y="2179955"/>
            <a:ext cx="635825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教育目的是自我控制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孩子應四季都在戶外玩耍來適應變化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堅決反對體罰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最好的懲罰是「不贊同」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慢慢漸進，不建議成人直接介入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從實例學，直接練習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灰心于年代的孩子花時間于不具意義的教學中</a:t>
            </a:r>
          </a:p>
        </p:txBody>
      </p:sp>
      <p:sp>
        <p:nvSpPr>
          <p:cNvPr id="23" name=" 184"/>
          <p:cNvSpPr/>
          <p:nvPr/>
        </p:nvSpPr>
        <p:spPr>
          <a:xfrm>
            <a:off x="2912745" y="25019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912745" y="3046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912745" y="35902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912745" y="41344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912745" y="46786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 184"/>
          <p:cNvSpPr/>
          <p:nvPr/>
        </p:nvSpPr>
        <p:spPr>
          <a:xfrm>
            <a:off x="2912745" y="52228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2912745" y="57670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55753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約翰·洛克 名言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303780" y="1828800"/>
            <a:ext cx="7584440" cy="425894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831465" y="2199640"/>
            <a:ext cx="652843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「心就像我們說的白紙一樣，沒有任何早點，沒有任何思想。而他如何被裝飾呢? 為什麼他有理性和知識這些材料呢? 對於此點我的答案只有一個笑話，是從經驗來的。基於經驗，我們的知識點建立，而且從經驗本身，就能獲得知識。」（1690年）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507365" y="1906270"/>
            <a:ext cx="6116320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Jean-Jacques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Rousseau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(1712-1778)</a:t>
            </a:r>
          </a:p>
        </p:txBody>
      </p:sp>
      <p:pic>
        <p:nvPicPr>
          <p:cNvPr id="6" name="图片 5" descr="8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0" y="664845"/>
            <a:ext cx="4099560" cy="55276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557530"/>
            <a:ext cx="99275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 Jean-Jacques Rousseau (1712-1778)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303780" y="2377440"/>
            <a:ext cx="7584440" cy="398145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433445" y="2677160"/>
            <a:ext cx="576262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捷克浪漫主義思想家，發展心理學之父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不認為環境的力量，就能造就健全的個體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尤其質疑社會環境的影響力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主張用自己的眼睛去看及用心靈去思考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孩子是根據自然規則生長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撰寫《社會契約》和《愛彌兒》</a:t>
            </a:r>
          </a:p>
        </p:txBody>
      </p:sp>
      <p:sp>
        <p:nvSpPr>
          <p:cNvPr id="23" name=" 184"/>
          <p:cNvSpPr/>
          <p:nvPr/>
        </p:nvSpPr>
        <p:spPr>
          <a:xfrm>
            <a:off x="3074670" y="29629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3074670" y="35121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40614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3074670" y="46107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3074670" y="51600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90551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盧梭的發展理論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144395" y="2214880"/>
            <a:ext cx="7903210" cy="398145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100070" y="2496185"/>
            <a:ext cx="67183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過於關注孩子的未來，忽略了他發展的現在需要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不滿成人不去瞭解當下的孩子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發現孩童時期自有其獨特的看法、想法和感受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孩子的狀態是根據「自然」設計的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「自然」像是位隱藏起來的老師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鼓勵孩子在不同成長階段，發展不同的能力</a:t>
            </a:r>
          </a:p>
        </p:txBody>
      </p:sp>
      <p:sp>
        <p:nvSpPr>
          <p:cNvPr id="23" name=" 184"/>
          <p:cNvSpPr/>
          <p:nvPr/>
        </p:nvSpPr>
        <p:spPr>
          <a:xfrm>
            <a:off x="2741295" y="27819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741295" y="33312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741295" y="38804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741295" y="44297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741295" y="49790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2741295" y="55283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90551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盧梭的「發展四階段」論點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3009900" y="2214880"/>
            <a:ext cx="6162675" cy="398145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376420" y="2467610"/>
            <a:ext cx="67183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階段一：嬰兒期（0-2歲）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直接的感覺經驗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主動、好奇、好學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觸碰作學習媒介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自學語言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原始人</a:t>
            </a:r>
          </a:p>
        </p:txBody>
      </p:sp>
      <p:sp>
        <p:nvSpPr>
          <p:cNvPr id="24" name=" 184"/>
          <p:cNvSpPr/>
          <p:nvPr/>
        </p:nvSpPr>
        <p:spPr>
          <a:xfrm>
            <a:off x="4017645" y="33312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4017645" y="38804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4017645" y="44297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4017645" y="49790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4017645" y="55283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90551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盧梭的「發展四階段」論點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3009900" y="2214880"/>
            <a:ext cx="6162675" cy="35642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376420" y="2467610"/>
            <a:ext cx="671830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階段二：兒童期（2-12歲）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獨立性強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靠自己來發展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直覺理解力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具體思考</a:t>
            </a:r>
          </a:p>
        </p:txBody>
      </p:sp>
      <p:sp>
        <p:nvSpPr>
          <p:cNvPr id="24" name=" 184"/>
          <p:cNvSpPr/>
          <p:nvPr/>
        </p:nvSpPr>
        <p:spPr>
          <a:xfrm>
            <a:off x="4017645" y="33312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4017645" y="38804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4017645" y="44297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4017645" y="49790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90551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盧梭的「發展四階段」論點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810510" y="2055495"/>
            <a:ext cx="6570345" cy="43815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043045" y="2305685"/>
            <a:ext cx="671830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階段三：兒童晚期（12-15歲）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身體及認知快速成熟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還不能完全思考純理論與文字問題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需要利用具體工具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非社會化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從事身體方面及自然天性而學習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野蠻人</a:t>
            </a:r>
          </a:p>
        </p:txBody>
      </p:sp>
      <p:sp>
        <p:nvSpPr>
          <p:cNvPr id="24" name=" 184"/>
          <p:cNvSpPr/>
          <p:nvPr/>
        </p:nvSpPr>
        <p:spPr>
          <a:xfrm>
            <a:off x="3684270" y="316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684270" y="37185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3684270" y="42678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3684270" y="48171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684270" y="53663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3684270" y="589153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90551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盧梭的「發展四階段」論點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810510" y="2055495"/>
            <a:ext cx="6570345" cy="39344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043045" y="2305685"/>
            <a:ext cx="67183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階段四：青少年期（15歲以上）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社會化生命個體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第二次誕生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性情改變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可處理抽象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社會化的人</a:t>
            </a:r>
          </a:p>
        </p:txBody>
      </p:sp>
      <p:sp>
        <p:nvSpPr>
          <p:cNvPr id="24" name=" 184"/>
          <p:cNvSpPr/>
          <p:nvPr/>
        </p:nvSpPr>
        <p:spPr>
          <a:xfrm>
            <a:off x="3684270" y="316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684270" y="37185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3684270" y="42678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3684270" y="48171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684270" y="53663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414655"/>
            <a:ext cx="99275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盧梭觀點摘要：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人類這個物種的一般進化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044575" y="2334895"/>
            <a:ext cx="10102850" cy="40309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247265" y="2663190"/>
            <a:ext cx="8808085" cy="337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2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嬰兒期：</a:t>
            </a:r>
            <a:r>
              <a:rPr lang="zh-CN" altLang="en-US" sz="2400" dirty="0">
                <a:solidFill>
                  <a:schemeClr val="tx1"/>
                </a:solidFill>
              </a:rPr>
              <a:t>原始人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fontAlgn="auto">
              <a:lnSpc>
                <a:spcPts val="32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只有快樂和痛苦</a:t>
            </a:r>
          </a:p>
          <a:p>
            <a:pPr fontAlgn="auto">
              <a:lnSpc>
                <a:spcPts val="3200"/>
              </a:lnSpc>
            </a:pPr>
            <a:endParaRPr lang="zh-CN" altLang="en-US" sz="2400" dirty="0">
              <a:solidFill>
                <a:schemeClr val="tx1"/>
              </a:solidFill>
            </a:endParaRPr>
          </a:p>
          <a:p>
            <a:pPr fontAlgn="auto">
              <a:lnSpc>
                <a:spcPts val="32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兒童期：</a:t>
            </a:r>
            <a:r>
              <a:rPr lang="zh-CN" altLang="en-US" sz="2400" dirty="0">
                <a:solidFill>
                  <a:schemeClr val="tx1"/>
                </a:solidFill>
              </a:rPr>
              <a:t>自給自足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fontAlgn="auto">
              <a:lnSpc>
                <a:spcPts val="32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建小屋、制工具、漁農作業、少與別人聯繫、注重自身發展</a:t>
            </a:r>
          </a:p>
          <a:p>
            <a:pPr fontAlgn="auto">
              <a:lnSpc>
                <a:spcPts val="3200"/>
              </a:lnSpc>
            </a:pPr>
            <a:endParaRPr lang="zh-CN" altLang="en-US" sz="2400" dirty="0">
              <a:solidFill>
                <a:schemeClr val="tx1"/>
              </a:solidFill>
            </a:endParaRPr>
          </a:p>
          <a:p>
            <a:pPr fontAlgn="auto">
              <a:lnSpc>
                <a:spcPts val="32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青少年期：</a:t>
            </a:r>
            <a:r>
              <a:rPr lang="zh-CN" altLang="en-US" sz="2400" dirty="0">
                <a:solidFill>
                  <a:schemeClr val="tx1"/>
                </a:solidFill>
              </a:rPr>
              <a:t>社會生活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fontAlgn="auto">
              <a:lnSpc>
                <a:spcPts val="32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工作分工、工作變得專門、依賴別人、成社會奴隸</a:t>
            </a:r>
          </a:p>
        </p:txBody>
      </p:sp>
      <p:sp>
        <p:nvSpPr>
          <p:cNvPr id="24" name=" 184"/>
          <p:cNvSpPr/>
          <p:nvPr/>
        </p:nvSpPr>
        <p:spPr>
          <a:xfrm>
            <a:off x="1848485" y="28511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1848485" y="405892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1848485" y="52666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90551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盧梭名言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3009900" y="2214880"/>
            <a:ext cx="6162675" cy="35642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649980" y="2843530"/>
            <a:ext cx="505587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「野蠻人活在自己當中，而社會化的人卻永遠活在自己之外，他們只知道如何在別人的意見中而活。」（1755年）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90551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盧梭的教育方法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004695" y="2174875"/>
            <a:ext cx="8182610" cy="40316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578100" y="2465705"/>
            <a:ext cx="703643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自然天性會引導孩子發展日趨獨立，在這種力量之下，不需大人的教導，孩子會自發借著身歷的事件，增進能力和判斷能力。所以，假如有人隨著自然天性的引導，就有可能讓孩童至青少年時期帶著一個獨立的心。然後，這位年輕人進入社會世界時，他就能夠有效地應付社會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90551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《愛彌兒》Emile 一書的教育觀點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3009900" y="2214880"/>
            <a:ext cx="6162675" cy="35642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649980" y="2586355"/>
            <a:ext cx="505587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用虛構人物</a:t>
            </a:r>
            <a:r>
              <a:rPr lang="en-US" altLang="zh-CN" sz="2400" dirty="0">
                <a:solidFill>
                  <a:schemeClr val="tx1"/>
                </a:solidFill>
              </a:rPr>
              <a:t>——</a:t>
            </a:r>
            <a:r>
              <a:rPr lang="zh-CN" altLang="en-US" sz="2400" dirty="0">
                <a:solidFill>
                  <a:schemeClr val="tx1"/>
                </a:solidFill>
              </a:rPr>
              <a:t>愛彌兒的故事來呈現教育理念及方法，使人感覺像是看小說，不是閱讀學術性教育理論書籍。請以生活化應用方式表達，使平民易於理解及活用。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476885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愛彌兒的教育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049780" y="1669415"/>
            <a:ext cx="8093075" cy="48469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248660" y="1847215"/>
            <a:ext cx="671830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一、嬰兒期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自我學習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依賴自然本性的內在刺激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經由自身感覺探索世界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移除傷害性物件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不需成人引導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成人不應干預行走和說話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否則會形成膽小、焦慮、倚賴、喪失自立能力</a:t>
            </a:r>
          </a:p>
        </p:txBody>
      </p:sp>
      <p:sp>
        <p:nvSpPr>
          <p:cNvPr id="24" name=" 184"/>
          <p:cNvSpPr/>
          <p:nvPr/>
        </p:nvSpPr>
        <p:spPr>
          <a:xfrm>
            <a:off x="2703830" y="48977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703830" y="27031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703830" y="32518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703830" y="38004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2703830" y="43491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703830" y="54463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703830" y="59950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876935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愛彌兒的教育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049780" y="2070735"/>
            <a:ext cx="8093075" cy="39014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248660" y="2247265"/>
            <a:ext cx="67183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二、兒童期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讓其自行判斷成敗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做事要符合其能力，不應讓其習慣尋求協助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不靠背誦，要靠經驗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不從他人的演說來學習，期待他人的行為而得知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</a:rPr>
              <a:t>讓其達</a:t>
            </a:r>
            <a:r>
              <a:rPr lang="zh-CN" altLang="en-US" sz="2400" dirty="0">
                <a:solidFill>
                  <a:schemeClr val="tx1"/>
                </a:solidFill>
              </a:rPr>
              <a:t>致每階段的最完美狀態</a:t>
            </a:r>
          </a:p>
        </p:txBody>
      </p:sp>
      <p:sp>
        <p:nvSpPr>
          <p:cNvPr id="24" name=" 184"/>
          <p:cNvSpPr/>
          <p:nvPr/>
        </p:nvSpPr>
        <p:spPr>
          <a:xfrm>
            <a:off x="2703830" y="52978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703830" y="31032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703830" y="36518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703830" y="42005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2703830" y="47491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876935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愛彌兒的教育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049780" y="2069465"/>
            <a:ext cx="8093075" cy="39014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248660" y="2247265"/>
            <a:ext cx="67183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三、兒童晚期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認知能力成熟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學習數理和科學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與具體活動連接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不指正錯誤，原因是不給答案可讓其自我領悟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不教導科學，讓其發現科學</a:t>
            </a:r>
          </a:p>
        </p:txBody>
      </p:sp>
      <p:sp>
        <p:nvSpPr>
          <p:cNvPr id="24" name=" 184"/>
          <p:cNvSpPr/>
          <p:nvPr/>
        </p:nvSpPr>
        <p:spPr>
          <a:xfrm>
            <a:off x="2703830" y="52978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703830" y="31032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703830" y="36518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703830" y="42005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2703830" y="47491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1570" y="102616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愛彌兒的教育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3696335" y="2388870"/>
            <a:ext cx="4798695" cy="34137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288280" y="2595880"/>
            <a:ext cx="334391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四、青少年期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開始閱讀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期望自立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分析社會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價值觀發展</a:t>
            </a:r>
          </a:p>
        </p:txBody>
      </p:sp>
      <p:sp>
        <p:nvSpPr>
          <p:cNvPr id="25" name=" 184"/>
          <p:cNvSpPr/>
          <p:nvPr/>
        </p:nvSpPr>
        <p:spPr>
          <a:xfrm>
            <a:off x="4743450" y="34518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4743450" y="40005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4743450" y="45491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4743450" y="50977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840" y="1265555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盧梭發展理論的客觀評論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263140" y="2782570"/>
            <a:ext cx="7664450" cy="24695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190875" y="3098165"/>
            <a:ext cx="58115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「發展」是根據內在的生物發展時間表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「發展」是一系列階段性的展開（非白紙）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兒童為中心</a:t>
            </a:r>
          </a:p>
        </p:txBody>
      </p:sp>
      <p:sp>
        <p:nvSpPr>
          <p:cNvPr id="25" name=" 184"/>
          <p:cNvSpPr/>
          <p:nvPr/>
        </p:nvSpPr>
        <p:spPr>
          <a:xfrm>
            <a:off x="2729865" y="34016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729865" y="39503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729865" y="44989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Rectangle 3"/>
          <p:cNvSpPr/>
          <p:nvPr/>
        </p:nvSpPr>
        <p:spPr>
          <a:xfrm>
            <a:off x="742950" y="2216785"/>
            <a:ext cx="606679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佛洛德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Sigmund Freud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(1856-1939)</a:t>
            </a:r>
          </a:p>
        </p:txBody>
      </p:sp>
      <p:pic>
        <p:nvPicPr>
          <p:cNvPr id="3" name="图片 2" descr="800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6115" y="675640"/>
            <a:ext cx="3705860" cy="55067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719455"/>
            <a:ext cx="99275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佛洛德 Sigmund Freud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(1856-1939)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3219450" y="2800985"/>
            <a:ext cx="5753735" cy="32359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543425" y="2937510"/>
            <a:ext cx="576262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奧地利神經病學家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精神分析學派之父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20世紀最具影響力的哲學家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擅長心理治療及精神分析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工作于維也納大學</a:t>
            </a:r>
          </a:p>
        </p:txBody>
      </p:sp>
      <p:sp>
        <p:nvSpPr>
          <p:cNvPr id="23" name=" 184"/>
          <p:cNvSpPr/>
          <p:nvPr/>
        </p:nvSpPr>
        <p:spPr>
          <a:xfrm>
            <a:off x="4184650" y="32613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4184650" y="3804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4184650" y="43472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4184650" y="4890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4184650" y="54330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528955"/>
            <a:ext cx="99275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佛洛德的冰山理論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Iceberg Metaphor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378585" y="2403475"/>
            <a:ext cx="9296400" cy="39490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445385" y="2741930"/>
            <a:ext cx="765175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人格或人的精神分為三部分：本我、自我與超我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本我 ID : 不受主觀意識控制、完全潛意識掌管、代表欲望、可受意識壓抑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自我 EGO : 大部份有意識，負責處理現實事情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超我 SUPER-EGO : 部份有意識，是良知或內在道德判斷</a:t>
            </a:r>
          </a:p>
        </p:txBody>
      </p:sp>
      <p:sp>
        <p:nvSpPr>
          <p:cNvPr id="23" name=" 184"/>
          <p:cNvSpPr/>
          <p:nvPr/>
        </p:nvSpPr>
        <p:spPr>
          <a:xfrm>
            <a:off x="2014855" y="30435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14855" y="35769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14855" y="47009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014855" y="52152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112903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佛洛德的觀點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557530" y="2439670"/>
            <a:ext cx="11077575" cy="32359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529080" y="2595245"/>
            <a:ext cx="981329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潛意識的驅動力能決定人格和行為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人對潛意識不能覺知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潛意識包含被隱藏的嬰兒期的願望、欲望、要求和需求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提出了性心理的發展階段：口腔期、肛門期、性器期、潛伏期、兩性期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由於主要研究物件是男性，被質疑為性別歧視</a:t>
            </a:r>
          </a:p>
        </p:txBody>
      </p:sp>
      <p:sp>
        <p:nvSpPr>
          <p:cNvPr id="23" name=" 184"/>
          <p:cNvSpPr/>
          <p:nvPr/>
        </p:nvSpPr>
        <p:spPr>
          <a:xfrm>
            <a:off x="1127125" y="28994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1127125" y="34423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1127125" y="39852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1127125" y="45281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1127125" y="50711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1036955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佛洛德名言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021205" y="2450465"/>
            <a:ext cx="8500110" cy="35902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445385" y="2741930"/>
            <a:ext cx="765175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「假如兒童不能從特定的發展階段獲得滿足，或是獲得太多滿足，可能會產生固著fixation 問題。是指行為反映前一個發展階段並獲得解決的衝突。例如：口腔期產生的固著，可能會使成人不尋常的專注嘴巴的活動</a:t>
            </a:r>
            <a:r>
              <a:rPr lang="en-US" altLang="zh-CN" sz="2400" dirty="0">
                <a:solidFill>
                  <a:schemeClr val="tx1"/>
                </a:solidFill>
              </a:rPr>
              <a:t>——</a:t>
            </a:r>
            <a:r>
              <a:rPr lang="zh-CN" altLang="en-US" sz="2400" dirty="0">
                <a:solidFill>
                  <a:schemeClr val="tx1"/>
                </a:solidFill>
              </a:rPr>
              <a:t>吃、說、咀嚼口香糖。」</a:t>
            </a: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387985" y="2216785"/>
            <a:ext cx="663384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瑪利亞·蒙特梭利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Maria Montessori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(1870-1952）</a:t>
            </a:r>
          </a:p>
        </p:txBody>
      </p:sp>
      <p:pic>
        <p:nvPicPr>
          <p:cNvPr id="6" name="图片 5" descr="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1830" y="638175"/>
            <a:ext cx="4467860" cy="55822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260985"/>
            <a:ext cx="109220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瑪利亞·蒙特梭利 Maria Montessori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(1870-1952）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463040" y="2014220"/>
            <a:ext cx="9265920" cy="455993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809875" y="2236470"/>
            <a:ext cx="7463790" cy="4130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義大利首批女醫生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擔任羅馬大學兒童醫院心理部助理醫師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特別關注兒童身心發展及研究精神障礙兒童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1896年博士論文「對抗幻覺」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專門在羅馬教授人類學及教育學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1907年在貧民區設立兒童之家作兒童教育及發展基地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獲得不少於四次提名諾貝爾和平獎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多本著作中《蒙特梭利教學法》、《發現兒童》、《兒童的秘密》及《吸收性心智》較為普及</a:t>
            </a:r>
          </a:p>
        </p:txBody>
      </p:sp>
      <p:sp>
        <p:nvSpPr>
          <p:cNvPr id="23" name=" 184"/>
          <p:cNvSpPr/>
          <p:nvPr/>
        </p:nvSpPr>
        <p:spPr>
          <a:xfrm>
            <a:off x="2362835" y="24358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362835" y="28822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362835" y="33286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362835" y="37750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362835" y="46678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362835" y="42214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362835" y="51142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 184"/>
          <p:cNvSpPr/>
          <p:nvPr/>
        </p:nvSpPr>
        <p:spPr>
          <a:xfrm>
            <a:off x="2362835" y="55606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156210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蒙特梭利教學法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986155" y="1134745"/>
            <a:ext cx="10220325" cy="54248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224405" y="1350645"/>
            <a:ext cx="8627745" cy="502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超過100多年歷史，仍然有120個國家採用至今的教學法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經曆兩次世界大戰後，教育目的為和平而作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從生物學、胚胎學、演化學、醫學、心理學、護理學、環境學等思考人類身心成長關係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把每6年分段，從出生至成熟分為四大發展階段：幼兒期（0-6）、兒童期（6-12）、青年期（12-18）、成人期（18-24）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此教學法主要除了教育，更有治療的成份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從宇宙宏觀出發做教育基礎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以觀察為基礎的混齡教育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發明了大量教具給孩子操作之用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培養能力作自覺教育目標</a:t>
            </a:r>
          </a:p>
        </p:txBody>
      </p:sp>
      <p:sp>
        <p:nvSpPr>
          <p:cNvPr id="27" name=" 184"/>
          <p:cNvSpPr/>
          <p:nvPr/>
        </p:nvSpPr>
        <p:spPr>
          <a:xfrm>
            <a:off x="1743075" y="60242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1743075" y="55797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 184"/>
          <p:cNvSpPr/>
          <p:nvPr/>
        </p:nvSpPr>
        <p:spPr>
          <a:xfrm>
            <a:off x="1743075" y="51352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 184"/>
          <p:cNvSpPr/>
          <p:nvPr/>
        </p:nvSpPr>
        <p:spPr>
          <a:xfrm>
            <a:off x="1743075" y="15792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 184"/>
          <p:cNvSpPr/>
          <p:nvPr/>
        </p:nvSpPr>
        <p:spPr>
          <a:xfrm>
            <a:off x="1743075" y="20237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 184"/>
          <p:cNvSpPr/>
          <p:nvPr/>
        </p:nvSpPr>
        <p:spPr>
          <a:xfrm>
            <a:off x="1743075" y="24682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1743075" y="33572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84"/>
          <p:cNvSpPr/>
          <p:nvPr/>
        </p:nvSpPr>
        <p:spPr>
          <a:xfrm>
            <a:off x="1743075" y="42462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1743075" y="46907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635" y="351790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蒙特梭利的十大發現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3310255" y="1435100"/>
            <a:ext cx="5572760" cy="49269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161155" y="1557020"/>
            <a:ext cx="3870325" cy="457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1、吸收性心智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2、敏感期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3、喜愛秩序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4、喜愛工作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5、重複練習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6、準備環境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7、獎懲無用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8、自由與自律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9、正常與偏差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10、成人角色是引導者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3730" y="1616075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蒙特梭利名言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3309620" y="2988310"/>
            <a:ext cx="5572760" cy="16325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159885" y="3418840"/>
            <a:ext cx="3870325" cy="501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「手是我們的第二個大腦。」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Rectangle 3"/>
          <p:cNvSpPr/>
          <p:nvPr/>
        </p:nvSpPr>
        <p:spPr>
          <a:xfrm>
            <a:off x="743585" y="2275205"/>
            <a:ext cx="605663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約翰·布羅德斯·華生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John B Watson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(1878-1958）</a:t>
            </a:r>
          </a:p>
        </p:txBody>
      </p:sp>
      <p:pic>
        <p:nvPicPr>
          <p:cNvPr id="3" name="图片 2" descr="0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705" y="778510"/>
            <a:ext cx="4227830" cy="51835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587375"/>
            <a:ext cx="1048512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約翰·布羅德斯·華生 John B Watson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(1878-1958）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303780" y="2538730"/>
            <a:ext cx="7584440" cy="36341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433445" y="2877185"/>
            <a:ext cx="576262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美國心理學家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創立了心理學主義學派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畢業及留任于芝加哥大學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畢業論文《動物教育：白老鼠心理發展與其神經系統發育的實驗研究》</a:t>
            </a:r>
          </a:p>
        </p:txBody>
      </p:sp>
      <p:sp>
        <p:nvSpPr>
          <p:cNvPr id="38" name=" 184"/>
          <p:cNvSpPr/>
          <p:nvPr/>
        </p:nvSpPr>
        <p:spPr>
          <a:xfrm>
            <a:off x="3074670" y="31648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7103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 184"/>
          <p:cNvSpPr/>
          <p:nvPr/>
        </p:nvSpPr>
        <p:spPr>
          <a:xfrm>
            <a:off x="3074670" y="42557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 184"/>
          <p:cNvSpPr/>
          <p:nvPr/>
        </p:nvSpPr>
        <p:spPr>
          <a:xfrm>
            <a:off x="3074670" y="48012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720725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約翰·布羅德斯·華生的行為主義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651635" y="1965325"/>
            <a:ext cx="8888095" cy="39719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180715" y="2122805"/>
            <a:ext cx="775144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心理學是客觀的實驗性自然科學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「內省」不是構成行為主義的核心部分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行為主義認為人與動物的反應沒有分界線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在一定情景下的行為及反應，不是內部的精神狀態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相信後天的影響大於先天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著作《嬰幼兒的心理照顧》1928</a:t>
            </a:r>
          </a:p>
        </p:txBody>
      </p:sp>
      <p:sp>
        <p:nvSpPr>
          <p:cNvPr id="38" name=" 184"/>
          <p:cNvSpPr/>
          <p:nvPr/>
        </p:nvSpPr>
        <p:spPr>
          <a:xfrm>
            <a:off x="2493010" y="24168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2493010" y="29673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 184"/>
          <p:cNvSpPr/>
          <p:nvPr/>
        </p:nvSpPr>
        <p:spPr>
          <a:xfrm>
            <a:off x="2493010" y="35179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 184"/>
          <p:cNvSpPr/>
          <p:nvPr/>
        </p:nvSpPr>
        <p:spPr>
          <a:xfrm>
            <a:off x="2493010" y="40684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493010" y="46189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493010" y="51695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1149350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約翰·布羅德斯·華生名言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219960" y="2771140"/>
            <a:ext cx="7751445" cy="1134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「給我一打健全的嬰兒，我好隨便選出一位訓練成特定的任何類型人物，如律師、醫生⋯ 或乞丐、盜賊</a:t>
            </a:r>
            <a:r>
              <a:rPr lang="en-US" altLang="zh-CN" sz="2400" dirty="0">
                <a:solidFill>
                  <a:schemeClr val="tx1"/>
                </a:solidFill>
              </a:rPr>
              <a:t>……</a:t>
            </a:r>
            <a:r>
              <a:rPr lang="zh-CN" altLang="en-US" sz="2400" dirty="0">
                <a:solidFill>
                  <a:schemeClr val="tx1"/>
                </a:solidFill>
              </a:rPr>
              <a:t>」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1651635" y="2393950"/>
            <a:ext cx="8888095" cy="29171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19960" y="3199765"/>
            <a:ext cx="7751445" cy="1134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「給我一打健全的嬰兒，我好隨便選出一位訓練成特定的任何類型人物，如律師、醫生</a:t>
            </a:r>
            <a:r>
              <a:rPr lang="en-US" altLang="zh-CN" sz="2400" dirty="0">
                <a:solidFill>
                  <a:schemeClr val="tx1"/>
                </a:solidFill>
              </a:rPr>
              <a:t>……</a:t>
            </a:r>
            <a:r>
              <a:rPr lang="zh-CN" altLang="en-US" sz="2400" dirty="0">
                <a:solidFill>
                  <a:schemeClr val="tx1"/>
                </a:solidFill>
              </a:rPr>
              <a:t>或乞丐、盜賊</a:t>
            </a:r>
            <a:r>
              <a:rPr lang="en-US" altLang="zh-CN" sz="2400" dirty="0">
                <a:solidFill>
                  <a:schemeClr val="tx1"/>
                </a:solidFill>
              </a:rPr>
              <a:t>……</a:t>
            </a:r>
            <a:r>
              <a:rPr lang="zh-CN" altLang="en-US" sz="2400" dirty="0">
                <a:solidFill>
                  <a:schemeClr val="tx1"/>
                </a:solidFill>
              </a:rPr>
              <a:t>」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132205" y="1906270"/>
            <a:ext cx="4852035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阿諾·葛賽爾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Arnold Gesellschaft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(1880-1961)</a:t>
            </a:r>
          </a:p>
        </p:txBody>
      </p:sp>
      <p:pic>
        <p:nvPicPr>
          <p:cNvPr id="6" name="图片 5" descr="微信截图_202011181035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945" y="1076325"/>
            <a:ext cx="3764280" cy="47053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587375"/>
            <a:ext cx="1048512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阿諾·葛賽爾 Arnold Gesellschaft (1880-1961)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303780" y="2538730"/>
            <a:ext cx="7584440" cy="36341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433445" y="2877185"/>
            <a:ext cx="576262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美國浪漫派的心理學博士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以觀察法（錄影觀察）來研究嬰兒及兒童的醫生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耶魯大學兒童發展中心任職50年之久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制作嬰兒智力測試</a:t>
            </a:r>
          </a:p>
        </p:txBody>
      </p:sp>
      <p:sp>
        <p:nvSpPr>
          <p:cNvPr id="38" name=" 184"/>
          <p:cNvSpPr/>
          <p:nvPr/>
        </p:nvSpPr>
        <p:spPr>
          <a:xfrm>
            <a:off x="3074670" y="31648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7103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 184"/>
          <p:cNvSpPr/>
          <p:nvPr/>
        </p:nvSpPr>
        <p:spPr>
          <a:xfrm>
            <a:off x="3074670" y="53803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 184"/>
          <p:cNvSpPr/>
          <p:nvPr/>
        </p:nvSpPr>
        <p:spPr>
          <a:xfrm>
            <a:off x="3074670" y="48012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149225"/>
            <a:ext cx="1048512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阿諾·葛賽爾的成熟理論 Maturational Theory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696085" y="1893570"/>
            <a:ext cx="8799195" cy="47783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911475" y="2038350"/>
            <a:ext cx="7245350" cy="4477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8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孩子是環境的產物</a:t>
            </a:r>
          </a:p>
          <a:p>
            <a:pPr fontAlgn="auto">
              <a:lnSpc>
                <a:spcPts val="38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由內在力量牽制 （基因行動）</a:t>
            </a:r>
          </a:p>
          <a:p>
            <a:pPr fontAlgn="auto">
              <a:lnSpc>
                <a:spcPts val="38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從不違反固定順序發展藍圖</a:t>
            </a:r>
          </a:p>
          <a:p>
            <a:pPr fontAlgn="auto">
              <a:lnSpc>
                <a:spcPts val="38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發展不是跟年齡，而是跟次序，所以存在個別差異</a:t>
            </a:r>
          </a:p>
          <a:p>
            <a:pPr fontAlgn="auto">
              <a:lnSpc>
                <a:spcPts val="38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外在社會與內在成熟協調才會有最好的效果</a:t>
            </a:r>
          </a:p>
          <a:p>
            <a:pPr fontAlgn="auto">
              <a:lnSpc>
                <a:spcPts val="38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特別反對提早教導，造成雙方壓力</a:t>
            </a:r>
          </a:p>
          <a:p>
            <a:pPr fontAlgn="auto">
              <a:lnSpc>
                <a:spcPts val="38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重視行為準備成熟度</a:t>
            </a:r>
          </a:p>
          <a:p>
            <a:pPr fontAlgn="auto">
              <a:lnSpc>
                <a:spcPts val="38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提早干預的功效相當短暫</a:t>
            </a:r>
          </a:p>
          <a:p>
            <a:pPr fontAlgn="auto">
              <a:lnSpc>
                <a:spcPts val="38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管理全部人格的成長</a:t>
            </a:r>
          </a:p>
        </p:txBody>
      </p:sp>
      <p:sp>
        <p:nvSpPr>
          <p:cNvPr id="38" name=" 184"/>
          <p:cNvSpPr/>
          <p:nvPr/>
        </p:nvSpPr>
        <p:spPr>
          <a:xfrm>
            <a:off x="2507615" y="22688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2507615" y="27527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 184"/>
          <p:cNvSpPr/>
          <p:nvPr/>
        </p:nvSpPr>
        <p:spPr>
          <a:xfrm>
            <a:off x="2507615" y="37204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 184"/>
          <p:cNvSpPr/>
          <p:nvPr/>
        </p:nvSpPr>
        <p:spPr>
          <a:xfrm>
            <a:off x="2507615" y="32365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507615" y="42043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507615" y="46882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 184"/>
          <p:cNvSpPr/>
          <p:nvPr/>
        </p:nvSpPr>
        <p:spPr>
          <a:xfrm>
            <a:off x="2507615" y="51720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 184"/>
          <p:cNvSpPr/>
          <p:nvPr/>
        </p:nvSpPr>
        <p:spPr>
          <a:xfrm>
            <a:off x="2507615" y="56559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 184"/>
          <p:cNvSpPr/>
          <p:nvPr/>
        </p:nvSpPr>
        <p:spPr>
          <a:xfrm>
            <a:off x="2507615" y="61398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739775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阿諾·葛賽爾名言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219960" y="2771140"/>
            <a:ext cx="7751445" cy="1134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「給我一打健全的嬰兒，我好隨便選出一位訓練成特定的任何類型人物，如律師、醫生⋯ 或乞丐、盜賊</a:t>
            </a:r>
            <a:r>
              <a:rPr lang="en-US" altLang="zh-CN" sz="2400" dirty="0">
                <a:solidFill>
                  <a:schemeClr val="tx1"/>
                </a:solidFill>
              </a:rPr>
              <a:t>……</a:t>
            </a:r>
            <a:r>
              <a:rPr lang="zh-CN" altLang="en-US" sz="2400" dirty="0">
                <a:solidFill>
                  <a:schemeClr val="tx1"/>
                </a:solidFill>
              </a:rPr>
              <a:t>」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1651635" y="1965960"/>
            <a:ext cx="8888095" cy="41116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19960" y="2275840"/>
            <a:ext cx="775144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solidFill>
                  <a:schemeClr val="tx1"/>
                </a:solidFill>
              </a:rPr>
              <a:t>「孩子的神經系統是以階段性和自然的次序成熟。他會站立之前先會坐下；他會說話之前先會喃喃自語；他會說實話之前先會虛構捏造；他會畫方形之前先會畫圓形；他會在為別人著想之前先自私為己；他在倚靠自己之前先倚賴別人。他的所有能力，包括道德，收到成長法則的影響。」（1943年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Rectangle 3"/>
          <p:cNvSpPr/>
          <p:nvPr/>
        </p:nvSpPr>
        <p:spPr>
          <a:xfrm>
            <a:off x="1540510" y="1906270"/>
            <a:ext cx="4702810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利維·維高斯基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Lev S. Vygotsky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(1896-1934)</a:t>
            </a:r>
          </a:p>
        </p:txBody>
      </p:sp>
      <p:pic>
        <p:nvPicPr>
          <p:cNvPr id="3" name="图片 2" descr="a044ad345982b2b7d7cb55d03eadcbef76099b49"/>
          <p:cNvPicPr>
            <a:picLocks noChangeAspect="1"/>
          </p:cNvPicPr>
          <p:nvPr/>
        </p:nvPicPr>
        <p:blipFill>
          <a:blip r:embed="rId4"/>
          <a:srcRect b="11385"/>
          <a:stretch>
            <a:fillRect/>
          </a:stretch>
        </p:blipFill>
        <p:spPr>
          <a:xfrm>
            <a:off x="6601460" y="1123950"/>
            <a:ext cx="4055745" cy="44926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587375"/>
            <a:ext cx="1048512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利維·維高斯基 Lev S. Vygotsky (1896-1934)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313180" y="2470785"/>
            <a:ext cx="9565005" cy="40709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710815" y="2800985"/>
            <a:ext cx="718629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猶太人，蘇聯心理學家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同時畢業于莫斯科大學及沙尼亞夫斯基人民大學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37歲肺炎早逝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被稱為心理學的莫劄特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曾被蘇政府打壓，直至60年代，憑他的學生宣揚理念到西方</a:t>
            </a:r>
          </a:p>
        </p:txBody>
      </p:sp>
      <p:sp>
        <p:nvSpPr>
          <p:cNvPr id="38" name=" 184"/>
          <p:cNvSpPr/>
          <p:nvPr/>
        </p:nvSpPr>
        <p:spPr>
          <a:xfrm>
            <a:off x="2198370" y="31153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2198370" y="36607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 184"/>
          <p:cNvSpPr/>
          <p:nvPr/>
        </p:nvSpPr>
        <p:spPr>
          <a:xfrm>
            <a:off x="2198370" y="42062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 184"/>
          <p:cNvSpPr/>
          <p:nvPr/>
        </p:nvSpPr>
        <p:spPr>
          <a:xfrm>
            <a:off x="2198370" y="47517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198370" y="52768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1201420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維高斯基的三種認知發展重要觀點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557780" y="2669540"/>
            <a:ext cx="7076440" cy="27673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955415" y="3009900"/>
            <a:ext cx="71862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一、內化 Internalisation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從社會環境中吸收所觀察到的認知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從而被個體利用</a:t>
            </a:r>
          </a:p>
        </p:txBody>
      </p:sp>
      <p:sp>
        <p:nvSpPr>
          <p:cNvPr id="39" name=" 184"/>
          <p:cNvSpPr/>
          <p:nvPr/>
        </p:nvSpPr>
        <p:spPr>
          <a:xfrm>
            <a:off x="3442970" y="38696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 184"/>
          <p:cNvSpPr/>
          <p:nvPr/>
        </p:nvSpPr>
        <p:spPr>
          <a:xfrm>
            <a:off x="3442970" y="44151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848995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維高斯基的三種認知發展重要觀點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502410" y="2059940"/>
            <a:ext cx="9186545" cy="41205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900045" y="2400300"/>
            <a:ext cx="718629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二、近側發展區 Zone of Proximal Development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人的發展分兩層次：實際發展層次及潛在發展層次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實際發展層次：某個階段發展某種能力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潛在發展層次：與大人或夥伴合作下的解難能力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這兩層次的差距，就是「近側發展區間」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學習者不能在未有先前學習基礎架構下建立新知識</a:t>
            </a:r>
          </a:p>
        </p:txBody>
      </p:sp>
      <p:sp>
        <p:nvSpPr>
          <p:cNvPr id="39" name=" 184"/>
          <p:cNvSpPr/>
          <p:nvPr/>
        </p:nvSpPr>
        <p:spPr>
          <a:xfrm>
            <a:off x="2387600" y="32600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 184"/>
          <p:cNvSpPr/>
          <p:nvPr/>
        </p:nvSpPr>
        <p:spPr>
          <a:xfrm>
            <a:off x="2387600" y="38068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387600" y="43535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387600" y="49002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 184"/>
          <p:cNvSpPr/>
          <p:nvPr/>
        </p:nvSpPr>
        <p:spPr>
          <a:xfrm>
            <a:off x="2387600" y="544703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848995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維高斯基的三種認知發展重要觀點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900045" y="2400300"/>
            <a:ext cx="718629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鷹架理論 Scaffolding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是有能力的人引導兒童學習和發展的過程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像用作築房屋的輔助搭建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也像兒童學騎單車時的單車輔助輪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學習時輔助輪子可調整，完成後該輪子可拆除</a:t>
            </a:r>
          </a:p>
        </p:txBody>
      </p:sp>
      <p:sp>
        <p:nvSpPr>
          <p:cNvPr id="39" name=" 184"/>
          <p:cNvSpPr/>
          <p:nvPr/>
        </p:nvSpPr>
        <p:spPr>
          <a:xfrm>
            <a:off x="2387600" y="32600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 184"/>
          <p:cNvSpPr/>
          <p:nvPr/>
        </p:nvSpPr>
        <p:spPr>
          <a:xfrm>
            <a:off x="2387600" y="38068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387600" y="43535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387600" y="49002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686560" y="2139315"/>
            <a:ext cx="8818245" cy="3703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84195" y="2479675"/>
            <a:ext cx="718629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三、鷹架理論 Scaffolding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是有能力的人引導兒童學習和發展的過程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像用作築房屋的輔助搭建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也像兒童學騎單車時的單車輔助輪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學習時輔助輪子可調整，完成後該輪子可拆除</a:t>
            </a:r>
          </a:p>
        </p:txBody>
      </p:sp>
      <p:sp>
        <p:nvSpPr>
          <p:cNvPr id="9" name=" 184"/>
          <p:cNvSpPr/>
          <p:nvPr/>
        </p:nvSpPr>
        <p:spPr>
          <a:xfrm>
            <a:off x="2571750" y="33394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 184"/>
          <p:cNvSpPr/>
          <p:nvPr/>
        </p:nvSpPr>
        <p:spPr>
          <a:xfrm>
            <a:off x="2571750" y="38862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 184"/>
          <p:cNvSpPr/>
          <p:nvPr/>
        </p:nvSpPr>
        <p:spPr>
          <a:xfrm>
            <a:off x="2571750" y="44329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2571750" y="49796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1149350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維高斯基名言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646045" y="2512695"/>
            <a:ext cx="6899275" cy="29171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14370" y="3286760"/>
            <a:ext cx="5910580" cy="1134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solidFill>
                  <a:schemeClr val="tx1"/>
                </a:solidFill>
              </a:rPr>
              <a:t>「</a:t>
            </a:r>
            <a:r>
              <a:rPr sz="2400" dirty="0" err="1">
                <a:solidFill>
                  <a:schemeClr val="tx1"/>
                </a:solidFill>
              </a:rPr>
              <a:t>高級心理機能是借助語言在人的活動中形成和發展起來的</a:t>
            </a:r>
            <a:r>
              <a:rPr sz="2400" dirty="0">
                <a:solidFill>
                  <a:schemeClr val="tx1"/>
                </a:solidFill>
              </a:rPr>
              <a:t>。」</a:t>
            </a:r>
          </a:p>
        </p:txBody>
      </p:sp>
    </p:spTree>
    <p:custDataLst>
      <p:tags r:id="rId1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291590" y="2275205"/>
            <a:ext cx="422402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皮亞傑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Jean Piaget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(1896-1980)</a:t>
            </a:r>
          </a:p>
        </p:txBody>
      </p:sp>
      <p:pic>
        <p:nvPicPr>
          <p:cNvPr id="6" name="图片 5" descr="0824ab18972bd407bdeabe927a899e510fb309ab"/>
          <p:cNvPicPr>
            <a:picLocks noChangeAspect="1"/>
          </p:cNvPicPr>
          <p:nvPr/>
        </p:nvPicPr>
        <p:blipFill>
          <a:blip r:embed="rId4"/>
          <a:srcRect l="1033" t="2497" r="7057" b="11034"/>
          <a:stretch>
            <a:fillRect/>
          </a:stretch>
        </p:blipFill>
        <p:spPr>
          <a:xfrm>
            <a:off x="6404610" y="869315"/>
            <a:ext cx="4666615" cy="51206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92583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皮亞傑 Jean Piaget (1896-1980)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751330" y="2202180"/>
            <a:ext cx="8689340" cy="398145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268980" y="2699385"/>
            <a:ext cx="649922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瑞士兒童心理學家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10歲發表關於鳥類生活論文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法國國家科學博士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認為生物學和哲學的融合是通向認識論的捷徑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曾任日內瓦大學盧梭學院研究主任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766060" y="2991485"/>
            <a:ext cx="143510" cy="2340610"/>
            <a:chOff x="4842" y="4666"/>
            <a:chExt cx="226" cy="3686"/>
          </a:xfrm>
        </p:grpSpPr>
        <p:sp>
          <p:nvSpPr>
            <p:cNvPr id="23" name=" 184"/>
            <p:cNvSpPr/>
            <p:nvPr/>
          </p:nvSpPr>
          <p:spPr>
            <a:xfrm>
              <a:off x="4842" y="4666"/>
              <a:ext cx="227" cy="22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 184"/>
            <p:cNvSpPr/>
            <p:nvPr/>
          </p:nvSpPr>
          <p:spPr>
            <a:xfrm>
              <a:off x="4842" y="5531"/>
              <a:ext cx="227" cy="22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5" name=" 184"/>
            <p:cNvSpPr/>
            <p:nvPr/>
          </p:nvSpPr>
          <p:spPr>
            <a:xfrm>
              <a:off x="4842" y="6396"/>
              <a:ext cx="227" cy="22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" name=" 184"/>
            <p:cNvSpPr/>
            <p:nvPr/>
          </p:nvSpPr>
          <p:spPr>
            <a:xfrm>
              <a:off x="4842" y="7261"/>
              <a:ext cx="227" cy="22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 184"/>
            <p:cNvSpPr/>
            <p:nvPr/>
          </p:nvSpPr>
          <p:spPr>
            <a:xfrm>
              <a:off x="4842" y="8126"/>
              <a:ext cx="227" cy="22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29464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皮亞傑的認知發展理論四階段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157730" y="1504315"/>
            <a:ext cx="7827010" cy="49276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778885" y="1691640"/>
            <a:ext cx="600138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一、感知運動階段 Sensorimotor stage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從出生至2/3歲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孩子通過移動和感覺來瞭解事物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二、前運思階段 Preoperational stage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2-6/7歲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也稱前邏輯階段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孩子開始以符號作仲介描述外部世界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以模仿、想像及遊戲中表現</a:t>
            </a:r>
          </a:p>
        </p:txBody>
      </p:sp>
      <p:sp>
        <p:nvSpPr>
          <p:cNvPr id="23" name=" 184"/>
          <p:cNvSpPr/>
          <p:nvPr/>
        </p:nvSpPr>
        <p:spPr>
          <a:xfrm>
            <a:off x="3253740" y="25679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3253740" y="31172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3253740" y="42157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3253740" y="47593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3253740" y="53028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29464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皮亞傑的認知發展理論四階段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908810" y="1489075"/>
            <a:ext cx="8374380" cy="49276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974975" y="1691640"/>
            <a:ext cx="687578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三、具體運思階段 Concrete Operational Stage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6/7歲</a:t>
            </a:r>
            <a:r>
              <a:rPr lang="en-US" altLang="zh-CN" sz="2400" dirty="0">
                <a:solidFill>
                  <a:schemeClr val="tx1"/>
                </a:solidFill>
              </a:rPr>
              <a:t>-</a:t>
            </a:r>
            <a:r>
              <a:rPr lang="zh-CN" altLang="en-US" sz="2400" dirty="0">
                <a:solidFill>
                  <a:schemeClr val="tx1"/>
                </a:solidFill>
              </a:rPr>
              <a:t>11/12歲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已有一般邏輯結構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四、形式運思階段 Formal Operational Stage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11/12-14/15歲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發展開始成熟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思維能力超越具體內容或感知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思維靈活性大</a:t>
            </a:r>
          </a:p>
        </p:txBody>
      </p:sp>
      <p:sp>
        <p:nvSpPr>
          <p:cNvPr id="23" name=" 184"/>
          <p:cNvSpPr/>
          <p:nvPr/>
        </p:nvSpPr>
        <p:spPr>
          <a:xfrm>
            <a:off x="2567940" y="25679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567940" y="31172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567940" y="42157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567940" y="47472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567940" y="52787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567940" y="58102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1149350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皮亞傑名言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646045" y="2512695"/>
            <a:ext cx="6899275" cy="29171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14370" y="3286760"/>
            <a:ext cx="5910580" cy="1134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solidFill>
                  <a:schemeClr val="tx1"/>
                </a:solidFill>
              </a:rPr>
              <a:t>「</a:t>
            </a:r>
            <a:r>
              <a:rPr sz="2400" dirty="0" err="1">
                <a:solidFill>
                  <a:schemeClr val="tx1"/>
                </a:solidFill>
              </a:rPr>
              <a:t>道德判斷的發展經歷了從他律到自律，從效果到動機</a:t>
            </a:r>
            <a:r>
              <a:rPr sz="2400" dirty="0">
                <a:solidFill>
                  <a:schemeClr val="tx1"/>
                </a:solidFill>
              </a:rPr>
              <a:t>。」</a:t>
            </a:r>
          </a:p>
        </p:txBody>
      </p:sp>
    </p:spTree>
    <p:custDataLst>
      <p:tags r:id="rId1"/>
    </p:custData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Rectangle 3"/>
          <p:cNvSpPr/>
          <p:nvPr/>
        </p:nvSpPr>
        <p:spPr>
          <a:xfrm>
            <a:off x="1022985" y="2217420"/>
            <a:ext cx="489140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愛利克·艾瑞克森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Eric Erikson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(1902-1994)</a:t>
            </a:r>
          </a:p>
        </p:txBody>
      </p:sp>
      <p:pic>
        <p:nvPicPr>
          <p:cNvPr id="3" name="图片 2" descr="377adab44aed2e734abafc0f8701a18b87d6fa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355" y="985520"/>
            <a:ext cx="4744085" cy="47707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506730"/>
            <a:ext cx="99275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愛利克·艾瑞克森 Eric Erikson (1902-1994)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751330" y="2360930"/>
            <a:ext cx="8689340" cy="36131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030855" y="2699385"/>
            <a:ext cx="710628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猶太人，德裔美籍發展心理學家及心理分析學者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沒有學士學位，任教於哈佛及耶魯大學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曾學習蒙特梭利教學法，並獲頒證書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重視兒童發展及性別發展的不同階段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1933年獲得維也納精神分析學院的證書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527935" y="2991485"/>
            <a:ext cx="143510" cy="2340610"/>
            <a:chOff x="4842" y="4666"/>
            <a:chExt cx="226" cy="3686"/>
          </a:xfrm>
        </p:grpSpPr>
        <p:sp>
          <p:nvSpPr>
            <p:cNvPr id="23" name=" 184"/>
            <p:cNvSpPr/>
            <p:nvPr/>
          </p:nvSpPr>
          <p:spPr>
            <a:xfrm>
              <a:off x="4842" y="4666"/>
              <a:ext cx="227" cy="22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 184"/>
            <p:cNvSpPr/>
            <p:nvPr/>
          </p:nvSpPr>
          <p:spPr>
            <a:xfrm>
              <a:off x="4842" y="5531"/>
              <a:ext cx="227" cy="22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5" name=" 184"/>
            <p:cNvSpPr/>
            <p:nvPr/>
          </p:nvSpPr>
          <p:spPr>
            <a:xfrm>
              <a:off x="4842" y="6396"/>
              <a:ext cx="227" cy="22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" name=" 184"/>
            <p:cNvSpPr/>
            <p:nvPr/>
          </p:nvSpPr>
          <p:spPr>
            <a:xfrm>
              <a:off x="4842" y="7261"/>
              <a:ext cx="227" cy="22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 184"/>
            <p:cNvSpPr/>
            <p:nvPr/>
          </p:nvSpPr>
          <p:spPr>
            <a:xfrm>
              <a:off x="4842" y="8126"/>
              <a:ext cx="227" cy="22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63627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艾瑞克森的論點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751330" y="1873250"/>
            <a:ext cx="8689340" cy="410083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030855" y="2232660"/>
            <a:ext cx="668909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每一個體必須完成每發展階段挑戰的任務，為下一個階段正常發展的要求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每階段的發展順利，都會出現效能結果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為兒童提供成長環境是至關重要的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要維持發展危機中兩端對立觀念的平衡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不是拒絕任何一方，需要理解及接受</a:t>
            </a:r>
          </a:p>
        </p:txBody>
      </p:sp>
      <p:sp>
        <p:nvSpPr>
          <p:cNvPr id="23" name=" 184"/>
          <p:cNvSpPr/>
          <p:nvPr/>
        </p:nvSpPr>
        <p:spPr>
          <a:xfrm>
            <a:off x="2597785" y="25444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597785" y="52832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597785" y="36429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597785" y="41922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597785" y="47415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132205" y="63627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艾瑞克森的人格理論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751330" y="1873250"/>
            <a:ext cx="8689340" cy="410083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030855" y="2232660"/>
            <a:ext cx="668909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信任 vs 不信任 (0-1 歲）：對人及社會態度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自主獨立 vs 羞怯懷疑 （2-3 歲）：獨立自信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主動 vs 內疚 （4-6歲）：自行作業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勤奮 vs 自卑 （7-11 歲）：自我價值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融入 vs 混亂 （12-17 歲）：角色定位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親密 vs 孤獨 (18-24 歲）：愛的關係發展</a:t>
            </a:r>
          </a:p>
        </p:txBody>
      </p:sp>
      <p:sp>
        <p:nvSpPr>
          <p:cNvPr id="23" name=" 184"/>
          <p:cNvSpPr/>
          <p:nvPr/>
        </p:nvSpPr>
        <p:spPr>
          <a:xfrm>
            <a:off x="2597785" y="25444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597785" y="52832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597785" y="36429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597785" y="41922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597785" y="47415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597785" y="309372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1202055" y="1471930"/>
            <a:ext cx="99275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艾瑞克森心理社會發展理論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462530" y="2768600"/>
            <a:ext cx="7406005" cy="26968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742055" y="3128010"/>
            <a:ext cx="668909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主張發展是在瞭解個體與他人的互動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瞭解他人的行為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瞭解身為社群成員的自身持續改變</a:t>
            </a:r>
          </a:p>
        </p:txBody>
      </p:sp>
      <p:sp>
        <p:nvSpPr>
          <p:cNvPr id="23" name=" 184"/>
          <p:cNvSpPr/>
          <p:nvPr/>
        </p:nvSpPr>
        <p:spPr>
          <a:xfrm>
            <a:off x="3308985" y="34397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308985" y="45383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3308985" y="39890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1149350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艾瑞克森名言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646045" y="2512695"/>
            <a:ext cx="6899275" cy="23704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14370" y="3286760"/>
            <a:ext cx="5910580" cy="58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solidFill>
                  <a:schemeClr val="tx1"/>
                </a:solidFill>
              </a:rPr>
              <a:t>「</a:t>
            </a:r>
            <a:r>
              <a:rPr sz="2400" dirty="0" err="1">
                <a:solidFill>
                  <a:schemeClr val="tx1"/>
                </a:solidFill>
              </a:rPr>
              <a:t>人的成長和改變會持續整個人生</a:t>
            </a:r>
            <a:r>
              <a:rPr sz="2400" dirty="0">
                <a:solidFill>
                  <a:schemeClr val="tx1"/>
                </a:solidFill>
              </a:rPr>
              <a:t>。」</a:t>
            </a:r>
          </a:p>
        </p:txBody>
      </p:sp>
    </p:spTree>
    <p:custDataLst>
      <p:tags r:id="rId1"/>
    </p:custData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023620" y="2275840"/>
            <a:ext cx="510984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伯爾赫斯·斯金納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B. F. Skinner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(1904-1990)</a:t>
            </a:r>
          </a:p>
        </p:txBody>
      </p:sp>
      <p:pic>
        <p:nvPicPr>
          <p:cNvPr id="6" name="图片 5" descr="1ad5ad6eddc451daf7e458b5b7fd5266d0163259"/>
          <p:cNvPicPr>
            <a:picLocks noChangeAspect="1"/>
          </p:cNvPicPr>
          <p:nvPr/>
        </p:nvPicPr>
        <p:blipFill>
          <a:blip r:embed="rId4"/>
          <a:srcRect b="12516"/>
          <a:stretch>
            <a:fillRect/>
          </a:stretch>
        </p:blipFill>
        <p:spPr>
          <a:xfrm>
            <a:off x="6640830" y="760730"/>
            <a:ext cx="4337685" cy="52197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779780"/>
            <a:ext cx="109220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伯爾赫斯·斯金納 B. F. Skinner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(1904-1990)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428240" y="2625090"/>
            <a:ext cx="7335520" cy="30575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781425" y="2878455"/>
            <a:ext cx="746379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美國心理學家及行為學家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哈佛大學心理學教授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創立實驗型分析行為學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《言語行為》屬人類行為學上的巨著</a:t>
            </a:r>
          </a:p>
        </p:txBody>
      </p:sp>
      <p:sp>
        <p:nvSpPr>
          <p:cNvPr id="23" name=" 184"/>
          <p:cNvSpPr/>
          <p:nvPr/>
        </p:nvSpPr>
        <p:spPr>
          <a:xfrm>
            <a:off x="3334385" y="31489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3334385" y="37045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334385" y="42602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3334385" y="48158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1019175"/>
            <a:ext cx="109220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伯爾赫斯·斯金納的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行為取向學習理論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164080" y="2920365"/>
            <a:ext cx="7863205" cy="24599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7265" y="3173730"/>
            <a:ext cx="746379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以刺激作出的反應，給予一個後果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動物實驗中做出正確的反應獲得獎勵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這種操作條件性刺激能誘發新的行為模式</a:t>
            </a:r>
          </a:p>
        </p:txBody>
      </p:sp>
      <p:sp>
        <p:nvSpPr>
          <p:cNvPr id="23" name=" 184"/>
          <p:cNvSpPr/>
          <p:nvPr/>
        </p:nvSpPr>
        <p:spPr>
          <a:xfrm>
            <a:off x="3070225" y="34442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3070225" y="39998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0225" y="45554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115570"/>
            <a:ext cx="109220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伯爾赫斯·斯金納的「斯金納箱」Skinner box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781685" y="1731645"/>
            <a:ext cx="10629265" cy="49377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692275" y="1937385"/>
            <a:ext cx="9424035" cy="457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行為後果：</a:t>
            </a:r>
            <a:r>
              <a:rPr lang="zh-CN" altLang="en-US" sz="2400" dirty="0">
                <a:solidFill>
                  <a:schemeClr val="tx1"/>
                </a:solidFill>
              </a:rPr>
              <a:t>重視時效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增強物：</a:t>
            </a:r>
            <a:r>
              <a:rPr lang="zh-CN" altLang="en-US" sz="2400" dirty="0">
                <a:solidFill>
                  <a:schemeClr val="tx1"/>
                </a:solidFill>
              </a:rPr>
              <a:t>獎勵物品的強弱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內、外的增強物：</a:t>
            </a:r>
            <a:r>
              <a:rPr lang="zh-CN" altLang="en-US" sz="2400" dirty="0">
                <a:solidFill>
                  <a:schemeClr val="tx1"/>
                </a:solidFill>
              </a:rPr>
              <a:t>除了內在動機，其他全是外在的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懲罰物與懲罰：</a:t>
            </a:r>
            <a:r>
              <a:rPr lang="zh-CN" altLang="en-US" sz="2400" dirty="0">
                <a:solidFill>
                  <a:schemeClr val="tx1"/>
                </a:solidFill>
              </a:rPr>
              <a:t>如果不能減少錯誤行為出現，後果就不是懲罰物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後果即時性：</a:t>
            </a:r>
            <a:r>
              <a:rPr lang="zh-CN" altLang="en-US" sz="2400" dirty="0">
                <a:solidFill>
                  <a:schemeClr val="tx1"/>
                </a:solidFill>
              </a:rPr>
              <a:t>即時後果比強而延誤的增強物高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塑造：</a:t>
            </a:r>
            <a:r>
              <a:rPr lang="zh-CN" altLang="en-US" sz="2400" dirty="0">
                <a:solidFill>
                  <a:schemeClr val="tx1"/>
                </a:solidFill>
              </a:rPr>
              <a:t>學習新技能，逐步靠近終點，都給增加鼓勵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消弱：</a:t>
            </a:r>
            <a:r>
              <a:rPr lang="zh-CN" altLang="en-US" sz="2400" dirty="0">
                <a:solidFill>
                  <a:schemeClr val="tx1"/>
                </a:solidFill>
              </a:rPr>
              <a:t>增強物消失，行為會弱化，直至消失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增強時制：</a:t>
            </a:r>
            <a:r>
              <a:rPr lang="zh-CN" altLang="en-US" sz="2400" dirty="0">
                <a:solidFill>
                  <a:schemeClr val="tx1"/>
                </a:solidFill>
              </a:rPr>
              <a:t>固定時距比例增強可以激勵工作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維持：</a:t>
            </a:r>
            <a:r>
              <a:rPr lang="zh-CN" altLang="en-US" sz="2400" dirty="0">
                <a:solidFill>
                  <a:schemeClr val="tx1"/>
                </a:solidFill>
              </a:rPr>
              <a:t>行為本身就有增強力量及帶來樂趣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先行物的角色：</a:t>
            </a:r>
            <a:r>
              <a:rPr lang="zh-CN" altLang="en-US" sz="2400" dirty="0">
                <a:solidFill>
                  <a:schemeClr val="tx1"/>
                </a:solidFill>
              </a:rPr>
              <a:t>不只是行為後的後果，行為前的刺激都可發揮影響力</a:t>
            </a:r>
          </a:p>
        </p:txBody>
      </p:sp>
      <p:sp>
        <p:nvSpPr>
          <p:cNvPr id="23" name=" 184"/>
          <p:cNvSpPr/>
          <p:nvPr/>
        </p:nvSpPr>
        <p:spPr>
          <a:xfrm>
            <a:off x="1389380" y="48348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1389380" y="52793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1389380" y="39458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1389380" y="21678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 184"/>
          <p:cNvSpPr/>
          <p:nvPr/>
        </p:nvSpPr>
        <p:spPr>
          <a:xfrm>
            <a:off x="1389380" y="43903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 184"/>
          <p:cNvSpPr/>
          <p:nvPr/>
        </p:nvSpPr>
        <p:spPr>
          <a:xfrm>
            <a:off x="1389380" y="57238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 184"/>
          <p:cNvSpPr/>
          <p:nvPr/>
        </p:nvSpPr>
        <p:spPr>
          <a:xfrm>
            <a:off x="1389380" y="61683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 184"/>
          <p:cNvSpPr/>
          <p:nvPr/>
        </p:nvSpPr>
        <p:spPr>
          <a:xfrm>
            <a:off x="1389380" y="21678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1379855" y="26123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84"/>
          <p:cNvSpPr/>
          <p:nvPr/>
        </p:nvSpPr>
        <p:spPr>
          <a:xfrm>
            <a:off x="1389380" y="30568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1389380" y="35013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Rectangle 3"/>
          <p:cNvSpPr/>
          <p:nvPr/>
        </p:nvSpPr>
        <p:spPr>
          <a:xfrm>
            <a:off x="1282065" y="2275840"/>
            <a:ext cx="455168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約翰·包爾比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John Bowlby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(1907-1990)</a:t>
            </a:r>
          </a:p>
        </p:txBody>
      </p:sp>
      <p:pic>
        <p:nvPicPr>
          <p:cNvPr id="3" name="图片 2" descr="u=2752748505,237785123&amp;fm=26&amp;gp=0"/>
          <p:cNvPicPr>
            <a:picLocks noChangeAspect="1"/>
          </p:cNvPicPr>
          <p:nvPr/>
        </p:nvPicPr>
        <p:blipFill>
          <a:blip r:embed="rId4"/>
          <a:srcRect l="1946" r="2786"/>
          <a:stretch>
            <a:fillRect/>
          </a:stretch>
        </p:blipFill>
        <p:spPr>
          <a:xfrm>
            <a:off x="6636385" y="629285"/>
            <a:ext cx="3974465" cy="54832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779780"/>
            <a:ext cx="109220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約翰·包爾比 John Bowlby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(1907-1990)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268730" y="2635250"/>
            <a:ext cx="9655175" cy="34150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606040" y="2878455"/>
            <a:ext cx="822007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受醫學及心理分析訓練的英國倫敦教師及兒童輔導員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成為動物行為學家及心理分析學者，從事精神疾病研究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錯失與母親依附，難跟人形成關係，容易焦慮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要瞭解發展，要仔細注意母嬰連結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非常關顧育兒機構及孤兒院的孩子</a:t>
            </a:r>
          </a:p>
        </p:txBody>
      </p:sp>
      <p:sp>
        <p:nvSpPr>
          <p:cNvPr id="23" name=" 184"/>
          <p:cNvSpPr/>
          <p:nvPr/>
        </p:nvSpPr>
        <p:spPr>
          <a:xfrm>
            <a:off x="2079625" y="31591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7147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79625" y="4270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48260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079625" y="53809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779780"/>
            <a:ext cx="109220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約翰·包爾比的依附理論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Theory of Attachment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268730" y="2635250"/>
            <a:ext cx="9655175" cy="34150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348865" y="2878455"/>
            <a:ext cx="822007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環境的適應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哺乳類動物需進化出「依附」來保護自身安全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孩子能發出的訊號：哭泣、微笑、發聲、抓取、吸啜、跟隨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本能需要靠近父母（已被銘印的人），否則以為死亡，此乃天性</a:t>
            </a:r>
          </a:p>
        </p:txBody>
      </p:sp>
      <p:sp>
        <p:nvSpPr>
          <p:cNvPr id="23" name=" 184"/>
          <p:cNvSpPr/>
          <p:nvPr/>
        </p:nvSpPr>
        <p:spPr>
          <a:xfrm>
            <a:off x="1946275" y="31591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1946275" y="37147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1946275" y="4270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1946275" y="48260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635" y="192405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約翰·包爾比的兒童生長線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626360" y="1346835"/>
            <a:ext cx="713549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第一階段 ： 0-3 個月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社交微笑，一致的社會反應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一出生便喜愛聽人聲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十分喜愛看人臉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擁有視覺形象遺傳傾向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三周大：就能對說話的人微笑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五周大：就能分別不同的臉孔，能向父母微笑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六周大：便出現強烈的社交微笑及視線接觸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三個月大：對著的正面的臉孔都能以微笑回應</a:t>
            </a:r>
          </a:p>
        </p:txBody>
      </p:sp>
      <p:sp>
        <p:nvSpPr>
          <p:cNvPr id="23" name=" 184"/>
          <p:cNvSpPr/>
          <p:nvPr/>
        </p:nvSpPr>
        <p:spPr>
          <a:xfrm>
            <a:off x="2079625" y="31591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7147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79625" y="4270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48260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079625" y="53809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849755" y="1223010"/>
            <a:ext cx="8492490" cy="53841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07385" y="1346835"/>
            <a:ext cx="713549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第一階段 ： 0-3 個月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社交微笑，一致的社會反應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一出生便喜愛聽人聲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十分喜愛看人臉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擁有視覺形象遺傳傾向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三周大：就能對說話的人微笑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五周大：就能分別不同的臉孔，能向父母微笑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六周大：便出現強烈的社交微笑及視線接觸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三個月大：對著的正面的臉孔都能以微笑回應</a:t>
            </a:r>
          </a:p>
        </p:txBody>
      </p:sp>
      <p:sp>
        <p:nvSpPr>
          <p:cNvPr id="8" name=" 184"/>
          <p:cNvSpPr/>
          <p:nvPr/>
        </p:nvSpPr>
        <p:spPr>
          <a:xfrm>
            <a:off x="2821940" y="219202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 184"/>
          <p:cNvSpPr/>
          <p:nvPr/>
        </p:nvSpPr>
        <p:spPr>
          <a:xfrm>
            <a:off x="2821940" y="27476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 184"/>
          <p:cNvSpPr/>
          <p:nvPr/>
        </p:nvSpPr>
        <p:spPr>
          <a:xfrm>
            <a:off x="2821940" y="33032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 184"/>
          <p:cNvSpPr/>
          <p:nvPr/>
        </p:nvSpPr>
        <p:spPr>
          <a:xfrm>
            <a:off x="2821940" y="38588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2821940" y="43935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84"/>
          <p:cNvSpPr/>
          <p:nvPr/>
        </p:nvSpPr>
        <p:spPr>
          <a:xfrm>
            <a:off x="2821940" y="494792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2821940" y="55022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2821940" y="605663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84"/>
          <p:cNvSpPr/>
          <p:nvPr/>
        </p:nvSpPr>
        <p:spPr>
          <a:xfrm>
            <a:off x="2821940" y="21761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 184"/>
          <p:cNvSpPr/>
          <p:nvPr/>
        </p:nvSpPr>
        <p:spPr>
          <a:xfrm>
            <a:off x="2821940" y="27305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 184"/>
          <p:cNvSpPr/>
          <p:nvPr/>
        </p:nvSpPr>
        <p:spPr>
          <a:xfrm>
            <a:off x="2821940" y="32848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 184"/>
          <p:cNvSpPr/>
          <p:nvPr/>
        </p:nvSpPr>
        <p:spPr>
          <a:xfrm>
            <a:off x="2821940" y="38392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635" y="192405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約翰·包爾比的兒童生長線</a:t>
            </a:r>
          </a:p>
        </p:txBody>
      </p:sp>
      <p:sp>
        <p:nvSpPr>
          <p:cNvPr id="23" name=" 184"/>
          <p:cNvSpPr/>
          <p:nvPr/>
        </p:nvSpPr>
        <p:spPr>
          <a:xfrm>
            <a:off x="2079625" y="31591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7147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79625" y="4270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48260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079625" y="53809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093085" y="1203325"/>
            <a:ext cx="6005195" cy="53841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450080" y="1327150"/>
            <a:ext cx="4348480" cy="502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第一階段 ： 0-3 個月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哭泣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沮喪的感覺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他注視的人離開其視線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容許任何人安撫</a:t>
            </a:r>
          </a:p>
          <a:p>
            <a:pPr fontAlgn="auto">
              <a:lnSpc>
                <a:spcPts val="3500"/>
              </a:lnSpc>
            </a:pPr>
            <a:endParaRPr lang="zh-CN" altLang="en-US" sz="2400" dirty="0">
              <a:solidFill>
                <a:schemeClr val="tx1"/>
              </a:solidFill>
            </a:endParaRP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抓握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抓取反射 Grasp Reflex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摩洛反射 Moro Reflex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尋根反射 Rooting Reflex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吸吮反射 Sucking Relex</a:t>
            </a:r>
          </a:p>
        </p:txBody>
      </p:sp>
      <p:sp>
        <p:nvSpPr>
          <p:cNvPr id="8" name=" 184"/>
          <p:cNvSpPr/>
          <p:nvPr/>
        </p:nvSpPr>
        <p:spPr>
          <a:xfrm>
            <a:off x="2821940" y="19919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4065270" y="46551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84"/>
          <p:cNvSpPr/>
          <p:nvPr/>
        </p:nvSpPr>
        <p:spPr>
          <a:xfrm>
            <a:off x="4065270" y="510032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4065270" y="55454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4065270" y="59905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 184"/>
          <p:cNvSpPr/>
          <p:nvPr/>
        </p:nvSpPr>
        <p:spPr>
          <a:xfrm>
            <a:off x="4065270" y="28752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 184"/>
          <p:cNvSpPr/>
          <p:nvPr/>
        </p:nvSpPr>
        <p:spPr>
          <a:xfrm>
            <a:off x="4065270" y="33318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 184"/>
          <p:cNvSpPr/>
          <p:nvPr/>
        </p:nvSpPr>
        <p:spPr>
          <a:xfrm>
            <a:off x="4065270" y="42100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 184"/>
          <p:cNvSpPr/>
          <p:nvPr/>
        </p:nvSpPr>
        <p:spPr>
          <a:xfrm>
            <a:off x="4065270" y="19621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 184"/>
          <p:cNvSpPr/>
          <p:nvPr/>
        </p:nvSpPr>
        <p:spPr>
          <a:xfrm>
            <a:off x="4065270" y="24187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635" y="192405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約翰·包爾比的兒童生長線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626360" y="1346835"/>
            <a:ext cx="713549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第一階段 ： 0-3 個月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社交微笑，一致的社會反應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一出生便喜愛聽人聲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十分喜愛看人臉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擁有視覺形象遺傳傾向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三周大：就能對說話的人微笑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五周大：就能分別不同的臉孔，能向父母微笑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六周大：便出現強烈的社交微笑及視線接觸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三個月大：對著的正面的臉孔都能以微笑回應</a:t>
            </a:r>
          </a:p>
        </p:txBody>
      </p:sp>
      <p:sp>
        <p:nvSpPr>
          <p:cNvPr id="23" name=" 184"/>
          <p:cNvSpPr/>
          <p:nvPr/>
        </p:nvSpPr>
        <p:spPr>
          <a:xfrm>
            <a:off x="2079625" y="31591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7147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79625" y="4270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48260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079625" y="53809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849755" y="1223010"/>
            <a:ext cx="8492490" cy="53841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07385" y="1346835"/>
            <a:ext cx="713549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第二階段：3-6 個月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抓取反射及摩洛反射消逝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對社交反應有選擇性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只對熟悉面紅微笑或發聲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陌生面孔凝視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喜抓熟悉人的頭髮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依附物件通常是母親，也可是父親或其他照顧者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發出最強的依附給對他信號最敏感回應的人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此人能給孩子愉快</a:t>
            </a:r>
          </a:p>
        </p:txBody>
      </p:sp>
      <p:sp>
        <p:nvSpPr>
          <p:cNvPr id="8" name=" 184"/>
          <p:cNvSpPr/>
          <p:nvPr/>
        </p:nvSpPr>
        <p:spPr>
          <a:xfrm>
            <a:off x="2821940" y="219202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 184"/>
          <p:cNvSpPr/>
          <p:nvPr/>
        </p:nvSpPr>
        <p:spPr>
          <a:xfrm>
            <a:off x="2821940" y="27476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 184"/>
          <p:cNvSpPr/>
          <p:nvPr/>
        </p:nvSpPr>
        <p:spPr>
          <a:xfrm>
            <a:off x="2821940" y="33032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 184"/>
          <p:cNvSpPr/>
          <p:nvPr/>
        </p:nvSpPr>
        <p:spPr>
          <a:xfrm>
            <a:off x="2821940" y="38588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2821940" y="43935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84"/>
          <p:cNvSpPr/>
          <p:nvPr/>
        </p:nvSpPr>
        <p:spPr>
          <a:xfrm>
            <a:off x="2821940" y="494792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2821940" y="55022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2821940" y="605663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84"/>
          <p:cNvSpPr/>
          <p:nvPr/>
        </p:nvSpPr>
        <p:spPr>
          <a:xfrm>
            <a:off x="2821940" y="21761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 184"/>
          <p:cNvSpPr/>
          <p:nvPr/>
        </p:nvSpPr>
        <p:spPr>
          <a:xfrm>
            <a:off x="2821940" y="27305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 184"/>
          <p:cNvSpPr/>
          <p:nvPr/>
        </p:nvSpPr>
        <p:spPr>
          <a:xfrm>
            <a:off x="2821940" y="32848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 184"/>
          <p:cNvSpPr/>
          <p:nvPr/>
        </p:nvSpPr>
        <p:spPr>
          <a:xfrm>
            <a:off x="2821940" y="38392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635" y="192405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約翰·包爾比的兒童生長線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626360" y="1346835"/>
            <a:ext cx="713549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第一階段 ： 0-3 個月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社交微笑，一致的社會反應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一出生便喜愛聽人聲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十分喜愛看人臉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擁有視覺形象遺傳傾向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三周大：就能對說話的人微笑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五周大：就能分別不同的臉孔，能向父母微笑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六周大：便出現強烈的社交微笑及視線接觸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三個月大：對著的正面的臉孔都能以微笑回應</a:t>
            </a:r>
          </a:p>
        </p:txBody>
      </p:sp>
      <p:sp>
        <p:nvSpPr>
          <p:cNvPr id="23" name=" 184"/>
          <p:cNvSpPr/>
          <p:nvPr/>
        </p:nvSpPr>
        <p:spPr>
          <a:xfrm>
            <a:off x="2079625" y="31591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7147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79625" y="4270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48260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079625" y="53809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793875" y="1193165"/>
            <a:ext cx="8800465" cy="53841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128010" y="1346835"/>
            <a:ext cx="7135495" cy="502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第三階段：6個月至3歲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對某特定人的依附專一及強烈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會出現分離焦慮 Separation Anxiety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懂伸小手期望被抱，母親在「重聚」表現深層快樂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對陌生人產生恐懼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主動追隨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安全基地 Secure Base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快樂探索者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以身體接觸安撫驚嚇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生病時依附的需要比探索的需要大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1 歲後懷疑與信任運作模式出現</a:t>
            </a:r>
          </a:p>
        </p:txBody>
      </p:sp>
      <p:sp>
        <p:nvSpPr>
          <p:cNvPr id="8" name=" 184"/>
          <p:cNvSpPr/>
          <p:nvPr/>
        </p:nvSpPr>
        <p:spPr>
          <a:xfrm>
            <a:off x="2626360" y="24707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2626360" y="55714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2626360" y="60191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84"/>
          <p:cNvSpPr/>
          <p:nvPr/>
        </p:nvSpPr>
        <p:spPr>
          <a:xfrm>
            <a:off x="2626360" y="20002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 184"/>
          <p:cNvSpPr/>
          <p:nvPr/>
        </p:nvSpPr>
        <p:spPr>
          <a:xfrm>
            <a:off x="2626360" y="28917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 184"/>
          <p:cNvSpPr/>
          <p:nvPr/>
        </p:nvSpPr>
        <p:spPr>
          <a:xfrm>
            <a:off x="2626360" y="33032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 184"/>
          <p:cNvSpPr/>
          <p:nvPr/>
        </p:nvSpPr>
        <p:spPr>
          <a:xfrm>
            <a:off x="2626360" y="37890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 184"/>
          <p:cNvSpPr/>
          <p:nvPr/>
        </p:nvSpPr>
        <p:spPr>
          <a:xfrm>
            <a:off x="2626360" y="24377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 184"/>
          <p:cNvSpPr/>
          <p:nvPr/>
        </p:nvSpPr>
        <p:spPr>
          <a:xfrm>
            <a:off x="2626360" y="42284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2626360" y="46761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184"/>
          <p:cNvSpPr/>
          <p:nvPr/>
        </p:nvSpPr>
        <p:spPr>
          <a:xfrm>
            <a:off x="2626360" y="51238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 184"/>
          <p:cNvSpPr/>
          <p:nvPr/>
        </p:nvSpPr>
        <p:spPr>
          <a:xfrm>
            <a:off x="2626360" y="19900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2626360" y="28854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2626360" y="33331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 184"/>
          <p:cNvSpPr/>
          <p:nvPr/>
        </p:nvSpPr>
        <p:spPr>
          <a:xfrm>
            <a:off x="2626360" y="37807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566420" y="1316990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約翰·包爾比的兒童生長線</a:t>
            </a:r>
          </a:p>
        </p:txBody>
      </p:sp>
      <p:sp>
        <p:nvSpPr>
          <p:cNvPr id="23" name=" 184"/>
          <p:cNvSpPr/>
          <p:nvPr/>
        </p:nvSpPr>
        <p:spPr>
          <a:xfrm>
            <a:off x="2079625" y="31591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7147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79625" y="4270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48260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079625" y="53809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642235" y="2637155"/>
            <a:ext cx="6909435" cy="2520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966845" y="2790190"/>
            <a:ext cx="71354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第四階段：3-6 歲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明白離開的人能返回的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在危機出現需要接近依附目標人物</a:t>
            </a:r>
          </a:p>
        </p:txBody>
      </p:sp>
      <p:sp>
        <p:nvSpPr>
          <p:cNvPr id="28" name=" 184"/>
          <p:cNvSpPr/>
          <p:nvPr/>
        </p:nvSpPr>
        <p:spPr>
          <a:xfrm>
            <a:off x="3465195" y="36429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465195" y="41763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567690"/>
            <a:ext cx="109220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以依附作銘印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Attachment as Imprintin</a:t>
            </a:r>
            <a:r>
              <a:rPr lang="en-HK" alt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endParaRPr lang="zh-CN" sz="4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 184"/>
          <p:cNvSpPr/>
          <p:nvPr/>
        </p:nvSpPr>
        <p:spPr>
          <a:xfrm>
            <a:off x="2079625" y="31591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7147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79625" y="4270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48260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079625" y="53809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55295" y="2387600"/>
            <a:ext cx="5229225" cy="3622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24610" y="2511425"/>
            <a:ext cx="3841115" cy="323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動物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群居動物受社會本能而學習的過程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跟隨移動物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追隨廣大範圍的群體後，繼而縮小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銘印末期，只會跟隨母親</a:t>
            </a:r>
          </a:p>
        </p:txBody>
      </p:sp>
      <p:sp>
        <p:nvSpPr>
          <p:cNvPr id="8" name=" 184"/>
          <p:cNvSpPr/>
          <p:nvPr/>
        </p:nvSpPr>
        <p:spPr>
          <a:xfrm>
            <a:off x="2821940" y="19919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 184"/>
          <p:cNvSpPr/>
          <p:nvPr/>
        </p:nvSpPr>
        <p:spPr>
          <a:xfrm>
            <a:off x="939800" y="40595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 184"/>
          <p:cNvSpPr/>
          <p:nvPr/>
        </p:nvSpPr>
        <p:spPr>
          <a:xfrm>
            <a:off x="939800" y="451612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 184"/>
          <p:cNvSpPr/>
          <p:nvPr/>
        </p:nvSpPr>
        <p:spPr>
          <a:xfrm>
            <a:off x="939800" y="53943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 184"/>
          <p:cNvSpPr/>
          <p:nvPr/>
        </p:nvSpPr>
        <p:spPr>
          <a:xfrm>
            <a:off x="939800" y="31464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84620" y="2387600"/>
            <a:ext cx="5229225" cy="3622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353935" y="2511425"/>
            <a:ext cx="3841115" cy="323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5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人類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發展比動物緩慢許多</a:t>
            </a:r>
          </a:p>
          <a:p>
            <a:pPr fontAlgn="auto">
              <a:lnSpc>
                <a:spcPts val="3500"/>
              </a:lnSpc>
            </a:pPr>
            <a:endParaRPr lang="zh-CN" altLang="en-US" sz="2400" dirty="0">
              <a:solidFill>
                <a:schemeClr val="tx1"/>
              </a:solidFill>
            </a:endParaRP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早期時不能主動跟隨</a:t>
            </a: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從大範圍縮為小範圍</a:t>
            </a:r>
          </a:p>
          <a:p>
            <a:pPr fontAlgn="auto">
              <a:lnSpc>
                <a:spcPts val="3500"/>
              </a:lnSpc>
            </a:pPr>
            <a:endParaRPr lang="zh-CN" altLang="en-US" sz="2400" dirty="0">
              <a:solidFill>
                <a:schemeClr val="tx1"/>
              </a:solidFill>
            </a:endParaRPr>
          </a:p>
          <a:p>
            <a:pPr fontAlgn="auto">
              <a:lnSpc>
                <a:spcPts val="35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爬行時，會對特定人士銘印</a:t>
            </a:r>
          </a:p>
        </p:txBody>
      </p:sp>
      <p:sp>
        <p:nvSpPr>
          <p:cNvPr id="11" name=" 184"/>
          <p:cNvSpPr/>
          <p:nvPr/>
        </p:nvSpPr>
        <p:spPr>
          <a:xfrm>
            <a:off x="6969125" y="40595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84"/>
          <p:cNvSpPr/>
          <p:nvPr/>
        </p:nvSpPr>
        <p:spPr>
          <a:xfrm>
            <a:off x="6969125" y="451612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 184"/>
          <p:cNvSpPr/>
          <p:nvPr/>
        </p:nvSpPr>
        <p:spPr>
          <a:xfrm>
            <a:off x="6969125" y="53943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184"/>
          <p:cNvSpPr/>
          <p:nvPr/>
        </p:nvSpPr>
        <p:spPr>
          <a:xfrm>
            <a:off x="6969125" y="31464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566420" y="554990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遺忘、剝奪</a:t>
            </a:r>
          </a:p>
        </p:txBody>
      </p:sp>
      <p:sp>
        <p:nvSpPr>
          <p:cNvPr id="23" name=" 184"/>
          <p:cNvSpPr/>
          <p:nvPr/>
        </p:nvSpPr>
        <p:spPr>
          <a:xfrm>
            <a:off x="2079625" y="31591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7147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79625" y="4270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48260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079625" y="53809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769995" y="1845310"/>
            <a:ext cx="4652010" cy="43916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094605" y="1998345"/>
            <a:ext cx="300545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國內幼教寄宿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月子酒店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留守兒童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香港外傭的影響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消極育兒行為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強行分離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教養院、孤兒</a:t>
            </a:r>
          </a:p>
        </p:txBody>
      </p:sp>
      <p:sp>
        <p:nvSpPr>
          <p:cNvPr id="28" name=" 184"/>
          <p:cNvSpPr/>
          <p:nvPr/>
        </p:nvSpPr>
        <p:spPr>
          <a:xfrm>
            <a:off x="4592955" y="22980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4592955" y="28454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 184"/>
          <p:cNvSpPr/>
          <p:nvPr/>
        </p:nvSpPr>
        <p:spPr>
          <a:xfrm>
            <a:off x="4592955" y="33928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 184"/>
          <p:cNvSpPr/>
          <p:nvPr/>
        </p:nvSpPr>
        <p:spPr>
          <a:xfrm>
            <a:off x="4592955" y="39401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 184"/>
          <p:cNvSpPr/>
          <p:nvPr/>
        </p:nvSpPr>
        <p:spPr>
          <a:xfrm>
            <a:off x="4592955" y="44875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 184"/>
          <p:cNvSpPr/>
          <p:nvPr/>
        </p:nvSpPr>
        <p:spPr>
          <a:xfrm>
            <a:off x="4592955" y="50349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4592955" y="5582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566420" y="812165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分離 Separation</a:t>
            </a:r>
          </a:p>
        </p:txBody>
      </p:sp>
      <p:sp>
        <p:nvSpPr>
          <p:cNvPr id="23" name=" 184"/>
          <p:cNvSpPr/>
          <p:nvPr/>
        </p:nvSpPr>
        <p:spPr>
          <a:xfrm>
            <a:off x="2079625" y="31591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7147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79625" y="4270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48260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2079625" y="53809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642235" y="2170430"/>
            <a:ext cx="6681470" cy="335407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769360" y="2608580"/>
            <a:ext cx="713549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抗議、哭叫、拒絕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絕望、安靜（深度哀傷）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短暫分離：連結可重新建立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長期分離：對人放棄，不再關心他人</a:t>
            </a:r>
          </a:p>
        </p:txBody>
      </p:sp>
      <p:sp>
        <p:nvSpPr>
          <p:cNvPr id="28" name=" 184"/>
          <p:cNvSpPr/>
          <p:nvPr/>
        </p:nvSpPr>
        <p:spPr>
          <a:xfrm>
            <a:off x="3296285" y="29260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296285" y="34594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 184"/>
          <p:cNvSpPr/>
          <p:nvPr/>
        </p:nvSpPr>
        <p:spPr>
          <a:xfrm>
            <a:off x="3296285" y="40379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 184"/>
          <p:cNvSpPr/>
          <p:nvPr/>
        </p:nvSpPr>
        <p:spPr>
          <a:xfrm>
            <a:off x="3296285" y="45713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923925" y="2275205"/>
            <a:ext cx="532828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瑪麗·安斯沃思 </a:t>
            </a:r>
          </a:p>
          <a:p>
            <a:pPr algn="ctr">
              <a:defRPr/>
            </a:pPr>
            <a:r>
              <a:rPr lang="zh-CN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Mary Ainsworth </a:t>
            </a:r>
          </a:p>
          <a:p>
            <a:pPr algn="ctr">
              <a:defRPr/>
            </a:pPr>
            <a:r>
              <a:rPr lang="zh-CN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(1913-1999)</a:t>
            </a:r>
          </a:p>
        </p:txBody>
      </p:sp>
      <p:pic>
        <p:nvPicPr>
          <p:cNvPr id="6" name="图片 5" descr="b64543a98226cffc15487fbcb9014a90f603ea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480" y="657860"/>
            <a:ext cx="4251325" cy="55416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779780"/>
            <a:ext cx="109220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瑪麗·安斯沃思 Mary Ainsworth (1913-1999)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268730" y="2796540"/>
            <a:ext cx="9655175" cy="300672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606040" y="3040380"/>
            <a:ext cx="822007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美國出生，加拿大長大的心理學博士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為包爾比 Bowlby 在英國作了3年研究助理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發現母親是冒險/探索的安全基地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到非洲多次實地考察研究後，撰寫了《烏干達的嬰兒期》</a:t>
            </a:r>
          </a:p>
        </p:txBody>
      </p:sp>
      <p:sp>
        <p:nvSpPr>
          <p:cNvPr id="23" name=" 184"/>
          <p:cNvSpPr/>
          <p:nvPr/>
        </p:nvSpPr>
        <p:spPr>
          <a:xfrm>
            <a:off x="2079625" y="33210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8766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2079625" y="44323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49879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503555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親子關聯式態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268095" y="1599565"/>
            <a:ext cx="9655175" cy="46380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595880" y="2002155"/>
            <a:ext cx="764286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愛因斯沃斯根據陌生情境測驗，界定了親子關係的三種基本依附的型態 Patterns of Attachment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、安全依附型</a:t>
            </a:r>
            <a:r>
              <a:rPr lang="zh-CN" altLang="en-US" sz="2400" dirty="0">
                <a:solidFill>
                  <a:schemeClr val="tx1"/>
                </a:solidFill>
              </a:rPr>
              <a:t>的嬰兒 Securely Attached Infant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 b="1" dirty="0">
                <a:solidFill>
                  <a:schemeClr val="tx1"/>
                </a:solidFill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</a:rPr>
              <a:t>、不安全型 </a:t>
            </a:r>
            <a:r>
              <a:rPr lang="zh-CN" altLang="en-US" sz="2400" dirty="0">
                <a:solidFill>
                  <a:schemeClr val="tx1"/>
                </a:solidFill>
              </a:rPr>
              <a:t>- </a:t>
            </a:r>
            <a:r>
              <a:rPr lang="zh-CN" altLang="en-US" sz="2400" b="1" dirty="0">
                <a:solidFill>
                  <a:schemeClr val="tx1"/>
                </a:solidFill>
              </a:rPr>
              <a:t>逃避依附</a:t>
            </a:r>
            <a:r>
              <a:rPr lang="zh-CN" altLang="en-US" sz="2400" dirty="0">
                <a:solidFill>
                  <a:schemeClr val="tx1"/>
                </a:solidFill>
              </a:rPr>
              <a:t>的嬰兒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Insecurely-attached ambivalent infant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 b="1" dirty="0">
                <a:solidFill>
                  <a:schemeClr val="tx1"/>
                </a:solidFill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</a:rPr>
              <a:t>、不安全型 </a:t>
            </a:r>
            <a:r>
              <a:rPr lang="zh-CN" altLang="en-US" sz="2400" dirty="0">
                <a:solidFill>
                  <a:schemeClr val="tx1"/>
                </a:solidFill>
              </a:rPr>
              <a:t>- </a:t>
            </a:r>
            <a:r>
              <a:rPr lang="zh-CN" altLang="en-US" sz="2400" b="1" dirty="0">
                <a:solidFill>
                  <a:schemeClr val="tx1"/>
                </a:solidFill>
              </a:rPr>
              <a:t>抗拒依附</a:t>
            </a:r>
            <a:r>
              <a:rPr lang="zh-CN" altLang="en-US" sz="2400" dirty="0">
                <a:solidFill>
                  <a:schemeClr val="tx1"/>
                </a:solidFill>
              </a:rPr>
              <a:t>的嬰兒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Insecurely-attached avoidant infant</a:t>
            </a:r>
          </a:p>
        </p:txBody>
      </p:sp>
      <p:sp>
        <p:nvSpPr>
          <p:cNvPr id="23" name=" 184"/>
          <p:cNvSpPr/>
          <p:nvPr/>
        </p:nvSpPr>
        <p:spPr>
          <a:xfrm>
            <a:off x="2079625" y="33972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 184"/>
          <p:cNvSpPr/>
          <p:nvPr/>
        </p:nvSpPr>
        <p:spPr>
          <a:xfrm>
            <a:off x="2079625" y="39624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2079625" y="50450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503555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安全型依附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268095" y="1599565"/>
            <a:ext cx="9655175" cy="46380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100580" y="1934210"/>
            <a:ext cx="799084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這種嬰兒在媽媽離開的時候會有些沮喪，但當媽媽回來的時候就會很開心而且可以很快平靜。深入的研究顯示70%的嬰兒屬於這個安全型依附型。媽媽在這種關係中對孩子是關心，愛護的，體驗到這種安全型依並附的孩子知道媽媽是關心他們的，即使當媽媽不在時身邊，孩子也瞭解媽媽是關心他們的。在這種安全型依附成長的嬰兒和孩子一般比較快樂和自信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503555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不安全依附：逃避型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268095" y="1599565"/>
            <a:ext cx="9655175" cy="46380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100580" y="1934210"/>
            <a:ext cx="799084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這些孩子當媽媽離開房間的時候雖然會哭，但似乎不是那麼傷心或難過。奇怪的是，當媽媽回來的時候，他們也不覺得高興，轉過身就爬開了。在陌生情境測驗中，大約20%的嬰兒屬於這種回避型依附型。媽媽在這種關係中，對孩子的需要不是特別關心，而孩子在媽媽離開後很焦慮，媽媽一離開就大哭，其他大人不易讓嬰兒安靜下來，這些孩子還害怕陌生環境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635000" y="722630"/>
            <a:ext cx="10922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不安全依附：抗拒型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268095" y="1913890"/>
            <a:ext cx="9655175" cy="41808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100580" y="2248535"/>
            <a:ext cx="799084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這些孩子當媽媽離開的時候他們會大哭，但是當媽媽回來並想靠近孩子的時候，孩子很難被安撫，而且看起來還很生氣。大約10%的嬰兒屬於這種抗拒型依附。在這種關係中的媽媽對孩子不很負責也不關心，而孩子則對媽媽反應疏遠、冷漠。當媽媽離開時，孩子不焦慮，母親回來時也不特別高興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Rectangle 3"/>
          <p:cNvSpPr/>
          <p:nvPr/>
        </p:nvSpPr>
        <p:spPr>
          <a:xfrm>
            <a:off x="1075055" y="1906270"/>
            <a:ext cx="5761990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尤裡·布朗芬布倫納 </a:t>
            </a:r>
          </a:p>
          <a:p>
            <a:pPr algn="ctr">
              <a:defRPr/>
            </a:pPr>
            <a:r>
              <a:rPr lang="zh-CN" sz="48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Urie Bronfenbrenner </a:t>
            </a:r>
          </a:p>
          <a:p>
            <a:pPr algn="ctr">
              <a:defRPr/>
            </a:pPr>
            <a:r>
              <a:rPr lang="zh-CN" sz="48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(1917-2005)</a:t>
            </a:r>
          </a:p>
        </p:txBody>
      </p:sp>
      <p:pic>
        <p:nvPicPr>
          <p:cNvPr id="3" name="图片 2" descr="tim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855" y="912495"/>
            <a:ext cx="3511550" cy="49161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-69850" y="411480"/>
            <a:ext cx="123317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尤裡·布朗芬布倫納 Urie Bronfenbrenner (1917-2005)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607185" y="2145030"/>
            <a:ext cx="9108440" cy="44088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944495" y="2355215"/>
            <a:ext cx="767334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出生于蘇聯，幼童時移居美國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美國心理學家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哈佛學士、密西根大學博士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曾任退伍軍人事務局的助理臨床心理學家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康奈爾大學教授人類發展心理學、家庭研究及心理學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康奈爾大學人類生態學院榮譽教授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美國問題學前兒童啟蒙計畫創始人</a:t>
            </a:r>
          </a:p>
        </p:txBody>
      </p:sp>
      <p:sp>
        <p:nvSpPr>
          <p:cNvPr id="10" name=" 184"/>
          <p:cNvSpPr/>
          <p:nvPr/>
        </p:nvSpPr>
        <p:spPr>
          <a:xfrm>
            <a:off x="2418080" y="3747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 184"/>
          <p:cNvSpPr/>
          <p:nvPr/>
        </p:nvSpPr>
        <p:spPr>
          <a:xfrm>
            <a:off x="2418080" y="42906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2418080" y="59213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84"/>
          <p:cNvSpPr/>
          <p:nvPr/>
        </p:nvSpPr>
        <p:spPr>
          <a:xfrm>
            <a:off x="2418080" y="48342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2418080" y="53778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2418080" y="26600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84"/>
          <p:cNvSpPr/>
          <p:nvPr/>
        </p:nvSpPr>
        <p:spPr>
          <a:xfrm>
            <a:off x="2418080" y="320357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-69850" y="30480"/>
            <a:ext cx="1233170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32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尤裡·布朗芬布倫納的生態系統理論 </a:t>
            </a:r>
          </a:p>
          <a:p>
            <a:pPr algn="ctr">
              <a:defRPr/>
            </a:pPr>
            <a:r>
              <a:rPr lang="zh-CN" sz="32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Ecological Systems Theory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357120" y="1230630"/>
            <a:ext cx="7477125" cy="547751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646170" y="1272540"/>
            <a:ext cx="7673340" cy="542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每個人都受到以下四個系統的影響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b="1" dirty="0">
                <a:solidFill>
                  <a:schemeClr val="tx1"/>
                </a:solidFill>
              </a:rPr>
              <a:t>1、微系統 Microsystem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個人的親身經歷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指活動、角色及人際關係的模式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b="1" dirty="0">
                <a:solidFill>
                  <a:schemeClr val="tx1"/>
                </a:solidFill>
              </a:rPr>
              <a:t>2、內系統 Mesosystem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指個體所處的兩個或以上的情景更所發生的連結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如學校環境系統及家長價值環境系統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b="1" dirty="0">
                <a:solidFill>
                  <a:schemeClr val="tx1"/>
                </a:solidFill>
              </a:rPr>
              <a:t>3、外系統 Exosystem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指兩個或多個情景的連結，但不包括個體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如父母的工作環境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b="1" dirty="0">
                <a:solidFill>
                  <a:schemeClr val="tx1"/>
                </a:solidFill>
              </a:rPr>
              <a:t>4、巨集系統 Macrosystem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包括文化、次文化及其他廣泛社會脈絡的模式</a:t>
            </a:r>
          </a:p>
          <a:p>
            <a:pPr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直接影響著父母、老師和照顧者的態度及認知</a:t>
            </a:r>
          </a:p>
        </p:txBody>
      </p:sp>
      <p:sp>
        <p:nvSpPr>
          <p:cNvPr id="10" name=" 184"/>
          <p:cNvSpPr/>
          <p:nvPr/>
        </p:nvSpPr>
        <p:spPr>
          <a:xfrm>
            <a:off x="3268980" y="34848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 184"/>
          <p:cNvSpPr/>
          <p:nvPr/>
        </p:nvSpPr>
        <p:spPr>
          <a:xfrm>
            <a:off x="3268980" y="391350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3268980" y="593026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84"/>
          <p:cNvSpPr/>
          <p:nvPr/>
        </p:nvSpPr>
        <p:spPr>
          <a:xfrm>
            <a:off x="3268980" y="47371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3268980" y="51358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3268980" y="22929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84"/>
          <p:cNvSpPr/>
          <p:nvPr/>
        </p:nvSpPr>
        <p:spPr>
          <a:xfrm>
            <a:off x="3268980" y="267652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84"/>
          <p:cNvSpPr/>
          <p:nvPr/>
        </p:nvSpPr>
        <p:spPr>
          <a:xfrm>
            <a:off x="3268980" y="631825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1149350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尤裡·布朗芬布倫納名言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646045" y="2617470"/>
            <a:ext cx="6899275" cy="26485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14370" y="3286760"/>
            <a:ext cx="5910580" cy="1134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solidFill>
                  <a:schemeClr val="tx1"/>
                </a:solidFill>
              </a:rPr>
              <a:t>「</a:t>
            </a:r>
            <a:r>
              <a:rPr sz="2400" dirty="0" err="1">
                <a:solidFill>
                  <a:schemeClr val="tx1"/>
                </a:solidFill>
              </a:rPr>
              <a:t>兒童在任何發展生態情景的改變下都影響發展的可能方向</a:t>
            </a:r>
            <a:r>
              <a:rPr sz="2400" dirty="0">
                <a:solidFill>
                  <a:schemeClr val="tx1"/>
                </a:solidFill>
              </a:rPr>
              <a:t>。」</a:t>
            </a:r>
          </a:p>
        </p:txBody>
      </p:sp>
    </p:spTree>
    <p:custDataLst>
      <p:tags r:id="rId1"/>
    </p:custData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3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84"/>
          <p:cNvSpPr/>
          <p:nvPr/>
        </p:nvSpPr>
        <p:spPr>
          <a:xfrm>
            <a:off x="3074670" y="570928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3074670" y="285813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 184"/>
          <p:cNvSpPr/>
          <p:nvPr/>
        </p:nvSpPr>
        <p:spPr>
          <a:xfrm>
            <a:off x="3074670" y="368109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 184"/>
          <p:cNvSpPr/>
          <p:nvPr/>
        </p:nvSpPr>
        <p:spPr>
          <a:xfrm>
            <a:off x="3074670" y="28486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 184"/>
          <p:cNvSpPr/>
          <p:nvPr/>
        </p:nvSpPr>
        <p:spPr>
          <a:xfrm>
            <a:off x="3074670" y="36715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073150" y="2217420"/>
            <a:ext cx="487553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阿爾波特·班杜拉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Albert Bandura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(1925- ）</a:t>
            </a:r>
          </a:p>
        </p:txBody>
      </p:sp>
      <p:pic>
        <p:nvPicPr>
          <p:cNvPr id="6" name="图片 5" descr="timg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1805" y="873760"/>
            <a:ext cx="3713480" cy="51104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-69850" y="220980"/>
            <a:ext cx="123317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阿爾波特·班杜拉 Albert Bandura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(1925- ）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607185" y="1849755"/>
            <a:ext cx="9108440" cy="483679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944495" y="2059940"/>
            <a:ext cx="678688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出身于加拿大，畢業於UBC心理學系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愛荷華大學博士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美國心理學家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認知理論之父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史丹福大學心理系教授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行為主義代表人物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1963年出版了《社會學習與人格發展》及1977年的《社會學習理論》</a:t>
            </a:r>
          </a:p>
        </p:txBody>
      </p:sp>
      <p:sp>
        <p:nvSpPr>
          <p:cNvPr id="10" name=" 184"/>
          <p:cNvSpPr/>
          <p:nvPr/>
        </p:nvSpPr>
        <p:spPr>
          <a:xfrm>
            <a:off x="2418080" y="345186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 184"/>
          <p:cNvSpPr/>
          <p:nvPr/>
        </p:nvSpPr>
        <p:spPr>
          <a:xfrm>
            <a:off x="2418080" y="399542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2418080" y="56261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84"/>
          <p:cNvSpPr/>
          <p:nvPr/>
        </p:nvSpPr>
        <p:spPr>
          <a:xfrm>
            <a:off x="2418080" y="45389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2418080" y="50825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2418080" y="236474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84"/>
          <p:cNvSpPr/>
          <p:nvPr/>
        </p:nvSpPr>
        <p:spPr>
          <a:xfrm>
            <a:off x="2418080" y="29083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-69850" y="1176655"/>
            <a:ext cx="123317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阿爾波特·班杜拉的研究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870075" y="2526665"/>
            <a:ext cx="8451850" cy="28365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207385" y="2747010"/>
            <a:ext cx="67868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心理治療的交互作用與攻擊行為的家庭成因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指出性格發展可以透過觀察別人行為而習得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目的是建立更完善的人類行為論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1986年的《思想與行為的社會基礎》是代表作</a:t>
            </a:r>
          </a:p>
        </p:txBody>
      </p:sp>
      <p:sp>
        <p:nvSpPr>
          <p:cNvPr id="10" name=" 184"/>
          <p:cNvSpPr/>
          <p:nvPr/>
        </p:nvSpPr>
        <p:spPr>
          <a:xfrm>
            <a:off x="2680970" y="413893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 184"/>
          <p:cNvSpPr/>
          <p:nvPr/>
        </p:nvSpPr>
        <p:spPr>
          <a:xfrm>
            <a:off x="2680970" y="46824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2680970" y="305181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84"/>
          <p:cNvSpPr/>
          <p:nvPr/>
        </p:nvSpPr>
        <p:spPr>
          <a:xfrm>
            <a:off x="2680970" y="359537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-69850" y="220980"/>
            <a:ext cx="123317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阿爾波特·班杜拉的社會學習/認知論 </a:t>
            </a:r>
          </a:p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Social Learning Theory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607185" y="1849755"/>
            <a:ext cx="9108440" cy="483679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944495" y="2002790"/>
            <a:ext cx="745299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源自行為/學習論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認為人類的學習是個人與特殊的社會環境持續交互作用的歷程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從出生開始就無時無刻、不知不覺中學習他人的行為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最終成為家庭及社會所接受的社會人而稱為社會學習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四個主要概念：能力與技巧、期望與信念、行為標準、個人目標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可應用在行為治療上</a:t>
            </a:r>
          </a:p>
        </p:txBody>
      </p:sp>
      <p:sp>
        <p:nvSpPr>
          <p:cNvPr id="11" name=" 184"/>
          <p:cNvSpPr/>
          <p:nvPr/>
        </p:nvSpPr>
        <p:spPr>
          <a:xfrm>
            <a:off x="2418080" y="392874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 184"/>
          <p:cNvSpPr/>
          <p:nvPr/>
        </p:nvSpPr>
        <p:spPr>
          <a:xfrm>
            <a:off x="2418080" y="611378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84"/>
          <p:cNvSpPr/>
          <p:nvPr/>
        </p:nvSpPr>
        <p:spPr>
          <a:xfrm>
            <a:off x="2418080" y="449135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2418080" y="5034915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2418080" y="230759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84"/>
          <p:cNvSpPr/>
          <p:nvPr/>
        </p:nvSpPr>
        <p:spPr>
          <a:xfrm>
            <a:off x="2418080" y="2832100"/>
            <a:ext cx="144145" cy="14414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2" name="Rectangle 3"/>
          <p:cNvSpPr/>
          <p:nvPr/>
        </p:nvSpPr>
        <p:spPr>
          <a:xfrm>
            <a:off x="853440" y="1149350"/>
            <a:ext cx="104851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阿爾波特·班杜拉名言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646045" y="2617470"/>
            <a:ext cx="6899275" cy="2648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14370" y="3286760"/>
            <a:ext cx="5910580" cy="1134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solidFill>
                  <a:schemeClr val="tx1"/>
                </a:solidFill>
              </a:rPr>
              <a:t>「</a:t>
            </a:r>
            <a:r>
              <a:rPr sz="2400" dirty="0" err="1">
                <a:solidFill>
                  <a:schemeClr val="tx1"/>
                </a:solidFill>
              </a:rPr>
              <a:t>個體習得社會行為的主要途徑是透過人際互動，自身與環境的</a:t>
            </a:r>
            <a:r>
              <a:rPr lang="zh-CN" sz="2400" dirty="0">
                <a:solidFill>
                  <a:schemeClr val="tx1"/>
                </a:solidFill>
              </a:rPr>
              <a:t>關系</a:t>
            </a:r>
            <a:r>
              <a:rPr sz="2400" dirty="0">
                <a:solidFill>
                  <a:schemeClr val="tx1"/>
                </a:solidFill>
              </a:rPr>
              <a:t>。」</a:t>
            </a:r>
          </a:p>
        </p:txBody>
      </p:sp>
    </p:spTree>
    <p:custDataLst>
      <p:tags r:id="rId1"/>
    </p:custData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840"/>
            <a:ext cx="12192000" cy="69748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1305" y="2665730"/>
            <a:ext cx="11629390" cy="12147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75000"/>
                  </a:schemeClr>
                </a:solidFill>
              </a14:hiddenFill>
            </a:ext>
          </a:extLst>
        </p:spPr>
        <p:txBody>
          <a:bodyPr>
            <a:noAutofit/>
          </a:bodyPr>
          <a:lstStyle/>
          <a:p>
            <a:pPr>
              <a:defRPr/>
            </a:pPr>
            <a:r>
              <a:rPr lang="zh-CN" altLang="en-US" sz="6600" dirty="0">
                <a:solidFill>
                  <a:srgbClr val="0070C0"/>
                </a:solidFill>
                <a:sym typeface="+mn-ea"/>
              </a:rPr>
              <a:t>謝謝</a:t>
            </a:r>
            <a:endParaRPr lang="zh-CN" altLang="en-US" sz="6600" dirty="0">
              <a:solidFill>
                <a:srgbClr val="0070C0"/>
              </a:solidFill>
              <a:effectLst>
                <a:outerShdw blurRad="50800" dist="50800" dir="5400000" algn="ctr" rotWithShape="0">
                  <a:schemeClr val="bg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5547</Words>
  <Application>Microsoft Office PowerPoint</Application>
  <PresentationFormat>Widescreen</PresentationFormat>
  <Paragraphs>603</Paragraphs>
  <Slides>95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101" baseType="lpstr">
      <vt:lpstr>微软雅黑</vt:lpstr>
      <vt:lpstr>黑体</vt:lpstr>
      <vt:lpstr>Arial</vt:lpstr>
      <vt:lpstr>Calibri</vt:lpstr>
      <vt:lpstr>Wingdings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西方發展理論學家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謝謝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daisy lau</cp:lastModifiedBy>
  <cp:revision>231</cp:revision>
  <dcterms:created xsi:type="dcterms:W3CDTF">2019-06-19T02:08:00Z</dcterms:created>
  <dcterms:modified xsi:type="dcterms:W3CDTF">2020-11-19T14:18:27Z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